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71" r:id="rId2"/>
    <p:sldId id="322" r:id="rId3"/>
    <p:sldId id="276" r:id="rId4"/>
    <p:sldId id="296" r:id="rId5"/>
    <p:sldId id="297" r:id="rId6"/>
    <p:sldId id="298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5" r:id="rId15"/>
    <p:sldId id="316" r:id="rId16"/>
    <p:sldId id="313" r:id="rId17"/>
    <p:sldId id="311" r:id="rId18"/>
    <p:sldId id="317" r:id="rId19"/>
    <p:sldId id="319" r:id="rId20"/>
    <p:sldId id="318" r:id="rId21"/>
    <p:sldId id="321" r:id="rId22"/>
    <p:sldId id="320" r:id="rId23"/>
    <p:sldId id="270" r:id="rId2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6383A-D345-4F49-9824-18C9731AE7F7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B1453-165F-4A29-9827-54A4E70F76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839BB-E013-4629-82DD-7BDA4E3CBDA6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99B137-9210-4436-AA6C-481B270C34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22214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9B137-9210-4436-AA6C-481B270C346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64A6B6-2D6D-4C9F-A9EA-4A6A5823365A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1AEF9-5B0D-400D-B3A8-635A56A7E171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9329EF1-5BEF-4896-B895-4A74982CFC7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1AEF9-5B0D-400D-B3A8-635A56A7E171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9EF1-5BEF-4896-B895-4A74982CFC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1AEF9-5B0D-400D-B3A8-635A56A7E171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9EF1-5BEF-4896-B895-4A74982CFC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1AEF9-5B0D-400D-B3A8-635A56A7E171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9EF1-5BEF-4896-B895-4A74982CFC7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1AEF9-5B0D-400D-B3A8-635A56A7E171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9329EF1-5BEF-4896-B895-4A74982CFC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1AEF9-5B0D-400D-B3A8-635A56A7E171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9EF1-5BEF-4896-B895-4A74982CFC7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1AEF9-5B0D-400D-B3A8-635A56A7E171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9EF1-5BEF-4896-B895-4A74982CFC7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1AEF9-5B0D-400D-B3A8-635A56A7E171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9EF1-5BEF-4896-B895-4A74982CFC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1AEF9-5B0D-400D-B3A8-635A56A7E171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9EF1-5BEF-4896-B895-4A74982CFC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1AEF9-5B0D-400D-B3A8-635A56A7E171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9EF1-5BEF-4896-B895-4A74982CFC7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1AEF9-5B0D-400D-B3A8-635A56A7E171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9329EF1-5BEF-4896-B895-4A74982CFC7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3A1AEF9-5B0D-400D-B3A8-635A56A7E171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9329EF1-5BEF-4896-B895-4A74982CFC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6002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Fran BRAHIMI</a:t>
            </a:r>
          </a:p>
          <a:p>
            <a:r>
              <a:rPr lang="en-US" sz="3600" b="1" dirty="0" smtClean="0"/>
              <a:t>Ministria e Financave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84687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DECENTRALIZIMI FISKAL</a:t>
            </a:r>
            <a:r>
              <a:rPr lang="en-US" dirty="0" smtClean="0"/>
              <a:t>, </a:t>
            </a:r>
            <a:r>
              <a:rPr lang="sq-AL" dirty="0" smtClean="0"/>
              <a:t/>
            </a:r>
            <a:br>
              <a:rPr lang="sq-AL" dirty="0" smtClean="0"/>
            </a:br>
            <a:r>
              <a:rPr lang="en-US" dirty="0" smtClean="0"/>
              <a:t>SFIDAT DHE MUNDESIT</a:t>
            </a:r>
            <a:r>
              <a:rPr lang="sq-AL" dirty="0" smtClean="0"/>
              <a:t>Ë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sq-AL" dirty="0" smtClean="0"/>
              <a:t>Buxheti i vitit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305800" cy="50292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sq-AL" sz="2400" dirty="0" smtClean="0">
                <a:solidFill>
                  <a:srgbClr val="C00000"/>
                </a:solidFill>
              </a:rPr>
              <a:t>Kontratat e reja </a:t>
            </a:r>
            <a:r>
              <a:rPr lang="sq-AL" sz="2400" dirty="0" smtClean="0"/>
              <a:t>duhet të </a:t>
            </a:r>
            <a:r>
              <a:rPr lang="sq-AL" sz="2400" u="sng" dirty="0" smtClean="0"/>
              <a:t>çertifikohen</a:t>
            </a:r>
            <a:r>
              <a:rPr lang="sq-AL" sz="2400" dirty="0" smtClean="0"/>
              <a:t> nga Prefekti i Qarkut. </a:t>
            </a:r>
          </a:p>
          <a:p>
            <a:pPr lvl="1">
              <a:spcBef>
                <a:spcPts val="1800"/>
              </a:spcBef>
            </a:pPr>
            <a:r>
              <a:rPr lang="sq-AL" dirty="0" smtClean="0"/>
              <a:t>Prefekti i Qarkut duhet të ketë parasysh se këto kontrata, kryesisht ato të pastrim gjelbërimit, duhet të jenë në frymën dhe filozofinë e ndarjes së re territoriale. </a:t>
            </a:r>
            <a:endParaRPr lang="en-US" dirty="0" smtClean="0"/>
          </a:p>
          <a:p>
            <a:pPr>
              <a:spcBef>
                <a:spcPts val="1800"/>
              </a:spcBef>
            </a:pPr>
            <a:r>
              <a:rPr lang="sq-AL" sz="2400" dirty="0" smtClean="0">
                <a:solidFill>
                  <a:srgbClr val="C00000"/>
                </a:solidFill>
              </a:rPr>
              <a:t>Projektet e huaja në vazhdim </a:t>
            </a:r>
            <a:r>
              <a:rPr lang="sq-AL" sz="2400" dirty="0" smtClean="0"/>
              <a:t>duhet të mos pengohen në zhvillimin e tyre por, gjithsesi edhe ato duhet të raportohet në Degën e Thesarit.</a:t>
            </a:r>
            <a:endParaRPr lang="en-US" sz="2400" dirty="0" smtClean="0"/>
          </a:p>
          <a:p>
            <a:pPr>
              <a:spcBef>
                <a:spcPts val="1800"/>
              </a:spcBef>
            </a:pPr>
            <a:r>
              <a:rPr lang="sq-AL" sz="2400" dirty="0" smtClean="0">
                <a:solidFill>
                  <a:srgbClr val="C00000"/>
                </a:solidFill>
              </a:rPr>
              <a:t>Huatë, nënhuatë dhe kreditë </a:t>
            </a:r>
            <a:r>
              <a:rPr lang="sq-AL" sz="2400" dirty="0" smtClean="0"/>
              <a:t>e njësive të qeverisjes vendore, me ndarjen e re territoriale</a:t>
            </a:r>
            <a:r>
              <a:rPr lang="sq-AL" sz="2400" dirty="0"/>
              <a:t>, </a:t>
            </a:r>
            <a:r>
              <a:rPr lang="sq-AL" sz="2400" dirty="0">
                <a:solidFill>
                  <a:srgbClr val="C00000"/>
                </a:solidFill>
              </a:rPr>
              <a:t>transferohen automatikisht </a:t>
            </a:r>
            <a:r>
              <a:rPr lang="sq-AL" sz="2400" dirty="0"/>
              <a:t>si </a:t>
            </a:r>
            <a:r>
              <a:rPr lang="sq-AL" sz="2400" dirty="0" smtClean="0"/>
              <a:t>detyrime te njësisë se re.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sq-AL" dirty="0" smtClean="0"/>
              <a:t>Qarqet</a:t>
            </a:r>
            <a:endParaRPr lang="sq-A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pPr lvl="0">
              <a:spcBef>
                <a:spcPts val="1800"/>
              </a:spcBef>
            </a:pPr>
            <a:r>
              <a:rPr lang="sq-AL" sz="2200" dirty="0" smtClean="0"/>
              <a:t>Qarqet nuk preken në mënyrë </a:t>
            </a:r>
            <a:r>
              <a:rPr lang="sq-AL" sz="2200" dirty="0"/>
              <a:t>të </a:t>
            </a:r>
            <a:r>
              <a:rPr lang="sq-AL" sz="2200" dirty="0" smtClean="0"/>
              <a:t>drejtpërdrejtë nga </a:t>
            </a:r>
            <a:r>
              <a:rPr lang="sq-AL" sz="2200" dirty="0"/>
              <a:t>reforma </a:t>
            </a:r>
            <a:r>
              <a:rPr lang="sq-AL" sz="2200" dirty="0" smtClean="0"/>
              <a:t>territoriale, pra, nuk ulet numri i tyre. </a:t>
            </a:r>
            <a:endParaRPr lang="en-US" sz="2200" dirty="0" smtClean="0"/>
          </a:p>
          <a:p>
            <a:pPr lvl="0">
              <a:spcBef>
                <a:spcPts val="1800"/>
              </a:spcBef>
            </a:pPr>
            <a:r>
              <a:rPr lang="sq-AL" sz="2200" dirty="0" smtClean="0"/>
              <a:t>Sipas legjislacionit në fuqi, ky institucion është shumë pak i ngarkuar me përgjegjësi, funksione dhe detyra konkrete. </a:t>
            </a:r>
            <a:endParaRPr lang="en-US" sz="2200" dirty="0" smtClean="0"/>
          </a:p>
          <a:p>
            <a:pPr lvl="0">
              <a:spcBef>
                <a:spcPts val="1800"/>
              </a:spcBef>
            </a:pPr>
            <a:r>
              <a:rPr lang="sq-AL" sz="2200" dirty="0" smtClean="0"/>
              <a:t>Edhe pse mungon fusha e veprimtarisë konkrete të tyre, ato (qarqet) kanë mesatarisht të punësuar në administratën e tyre 65-75 punonjës, shifër mjaft e lartë e krahasuar me detyrat që kryejnë. </a:t>
            </a:r>
            <a:endParaRPr lang="en-US" sz="2200" dirty="0" smtClean="0"/>
          </a:p>
          <a:p>
            <a:pPr lvl="0">
              <a:spcBef>
                <a:spcPts val="1800"/>
              </a:spcBef>
            </a:pPr>
            <a:r>
              <a:rPr lang="en-US" sz="2200" dirty="0" smtClean="0"/>
              <a:t>N</a:t>
            </a:r>
            <a:r>
              <a:rPr lang="sq-AL" sz="2200" dirty="0" smtClean="0"/>
              <a:t>ë  buxhetin e vitit 2015, do të vendosim kufizime për numrin e punonjësve të këtyre institucioneve. 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44562"/>
          </a:xfrm>
        </p:spPr>
        <p:txBody>
          <a:bodyPr/>
          <a:lstStyle/>
          <a:p>
            <a:pPr algn="ctr"/>
            <a:r>
              <a:rPr lang="sq-AL" dirty="0" smtClean="0"/>
              <a:t>Menaxhimi Financiar</a:t>
            </a:r>
            <a:endParaRPr lang="sq-A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05800" cy="5029200"/>
          </a:xfrm>
        </p:spPr>
        <p:txBody>
          <a:bodyPr>
            <a:normAutofit fontScale="85000" lnSpcReduction="20000"/>
          </a:bodyPr>
          <a:lstStyle/>
          <a:p>
            <a:pPr lvl="0" algn="just">
              <a:spcBef>
                <a:spcPts val="1200"/>
              </a:spcBef>
            </a:pPr>
            <a:r>
              <a:rPr lang="sq-AL" dirty="0" smtClean="0"/>
              <a:t>Ministria e Financave, është duke bërë disa </a:t>
            </a:r>
            <a:r>
              <a:rPr lang="sq-AL" dirty="0" smtClean="0">
                <a:solidFill>
                  <a:srgbClr val="C00000"/>
                </a:solidFill>
              </a:rPr>
              <a:t>ndryshime në ligjet e menaxhimit financiar publik</a:t>
            </a:r>
            <a:r>
              <a:rPr lang="sq-AL" dirty="0" smtClean="0"/>
              <a:t> dhe për rrjedhojë do të përfshijë edhe aspektet e ndryshme të reformës së re territoriale.</a:t>
            </a:r>
          </a:p>
          <a:p>
            <a:pPr lvl="0" algn="just">
              <a:spcBef>
                <a:spcPts val="1200"/>
              </a:spcBef>
            </a:pPr>
            <a:r>
              <a:rPr lang="sq-AL" dirty="0" smtClean="0"/>
              <a:t>Nga pikëpamja e </a:t>
            </a:r>
            <a:r>
              <a:rPr lang="sq-AL" dirty="0" smtClean="0">
                <a:solidFill>
                  <a:srgbClr val="C00000"/>
                </a:solidFill>
              </a:rPr>
              <a:t>harmonizimit financiar dhe menaxhimit të sistemit të thesarit</a:t>
            </a:r>
            <a:r>
              <a:rPr lang="sq-AL" dirty="0" smtClean="0"/>
              <a:t>, të gjitha ndryshimet reflektohen në sistemin AMOFTS (si kodet e thesarit për çdo NJQV, njësitë e reja shpenzuese, etj.). </a:t>
            </a:r>
          </a:p>
          <a:p>
            <a:pPr lvl="1" algn="just">
              <a:spcBef>
                <a:spcPts val="1200"/>
              </a:spcBef>
            </a:pPr>
            <a:r>
              <a:rPr lang="sq-AL" dirty="0" smtClean="0"/>
              <a:t>Ndryshimet në sistemin AMOFTS, janë kompetencë e Ministrisë së Financave dhe tashmë që ka dalë numri i njësive të qeverisjes vendore, do të fillojë puna për të bërë ndryshimet për njësitë e reja. </a:t>
            </a:r>
          </a:p>
          <a:p>
            <a:pPr lvl="1" algn="just">
              <a:spcBef>
                <a:spcPts val="1200"/>
              </a:spcBef>
            </a:pPr>
            <a:r>
              <a:rPr lang="sq-AL" dirty="0" smtClean="0"/>
              <a:t>Ngelet problematikë çështja e kodimit të njësive të tyre të varësisë, veprim i cili do të kryhet vetëm pas fillimit të funksionimit të plotë të tyre (hap pas hapi).</a:t>
            </a:r>
          </a:p>
          <a:p>
            <a:pPr lvl="0" algn="just">
              <a:spcBef>
                <a:spcPts val="1200"/>
              </a:spcBef>
            </a:pPr>
            <a:r>
              <a:rPr lang="sq-AL" dirty="0" smtClean="0"/>
              <a:t>Per mënyrën e </a:t>
            </a:r>
            <a:r>
              <a:rPr lang="sq-AL" dirty="0" smtClean="0">
                <a:solidFill>
                  <a:srgbClr val="C00000"/>
                </a:solidFill>
              </a:rPr>
              <a:t>bashkimit dhe harmonizimit të bilanceve kontabël</a:t>
            </a:r>
            <a:r>
              <a:rPr lang="sq-AL" dirty="0" smtClean="0"/>
              <a:t>, Ministria e Financave brenda këtij viti do të nxjerrë një udhëzim të posaçëm.</a:t>
            </a:r>
          </a:p>
          <a:p>
            <a:pPr lvl="0" algn="just">
              <a:spcBef>
                <a:spcPts val="1200"/>
              </a:spcBef>
            </a:pPr>
            <a:r>
              <a:rPr lang="sq-AL" dirty="0" smtClean="0">
                <a:solidFill>
                  <a:srgbClr val="C00000"/>
                </a:solidFill>
              </a:rPr>
              <a:t>Evidentimi dhe vlerësimi i aseteve fizike vendore</a:t>
            </a:r>
            <a:r>
              <a:rPr lang="sq-AL" dirty="0" smtClean="0"/>
              <a:t> është një aspekt tjetër që duhet kryer brenda periudhës tranzicionit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sq-AL" dirty="0" smtClean="0"/>
              <a:t>Decentralizimi fiskal- </a:t>
            </a:r>
            <a:r>
              <a:rPr lang="sq-AL" sz="3600" dirty="0" smtClean="0"/>
              <a:t>domosdoshëritë</a:t>
            </a:r>
            <a:endParaRPr lang="sq-A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382000" cy="4953000"/>
          </a:xfrm>
        </p:spPr>
        <p:txBody>
          <a:bodyPr>
            <a:normAutofit/>
          </a:bodyPr>
          <a:lstStyle/>
          <a:p>
            <a:pPr lvl="0">
              <a:spcBef>
                <a:spcPts val="1800"/>
              </a:spcBef>
            </a:pPr>
            <a:r>
              <a:rPr lang="sq-AL" sz="2400" dirty="0" smtClean="0"/>
              <a:t>Rritja e peshës së shpenzimeve për investime, në buxhetin vendor, krahasuar me shpenzimet administrative. </a:t>
            </a:r>
          </a:p>
          <a:p>
            <a:pPr lvl="0">
              <a:spcBef>
                <a:spcPts val="1800"/>
              </a:spcBef>
            </a:pPr>
            <a:r>
              <a:rPr lang="sq-AL" sz="2400" dirty="0" smtClean="0"/>
              <a:t>Në kuadër te strategjisë së re të decentralizimit e cila synon rishikimin e funksioneve ekzistuese dhe transferimin e funksioneve të reja në qeverisjen vendore </a:t>
            </a:r>
            <a:r>
              <a:rPr lang="sq-AL" sz="2400" dirty="0" smtClean="0">
                <a:solidFill>
                  <a:srgbClr val="C00000"/>
                </a:solidFill>
              </a:rPr>
              <a:t>pesha e buxhetit vendor ndaj PPB-së </a:t>
            </a:r>
            <a:r>
              <a:rPr lang="sq-AL" sz="2400" dirty="0" smtClean="0"/>
              <a:t>do të rritet dhe, në një periudhë afatmesme kjo peshë do jetë ndër më të mëdhatë në rajon.</a:t>
            </a:r>
          </a:p>
          <a:p>
            <a:pPr lvl="0">
              <a:spcBef>
                <a:spcPts val="1800"/>
              </a:spcBef>
            </a:pPr>
            <a:r>
              <a:rPr lang="sq-AL" sz="2400" dirty="0" smtClean="0"/>
              <a:t>Nëpërmjet </a:t>
            </a:r>
            <a:r>
              <a:rPr lang="sq-AL" sz="2400" dirty="0" smtClean="0">
                <a:solidFill>
                  <a:srgbClr val="C00000"/>
                </a:solidFill>
              </a:rPr>
              <a:t>modernizimit te administratës tatimore </a:t>
            </a:r>
            <a:r>
              <a:rPr lang="sq-AL" sz="2400" dirty="0" smtClean="0"/>
              <a:t>synohet që investimet që do bëhen në nivel qëndror të harmonizohen me ato në nivel vendor me qëllim që </a:t>
            </a:r>
            <a:r>
              <a:rPr lang="sq-AL" sz="2400" dirty="0" smtClean="0">
                <a:solidFill>
                  <a:srgbClr val="C00000"/>
                </a:solidFill>
              </a:rPr>
              <a:t>të rriten të ardhurat publike </a:t>
            </a:r>
            <a:r>
              <a:rPr lang="sq-AL" sz="2400" dirty="0" smtClean="0"/>
              <a:t>qëndrore dhe vendore dhe njëkohësisht </a:t>
            </a:r>
            <a:r>
              <a:rPr lang="sq-AL" sz="2400" dirty="0" smtClean="0">
                <a:solidFill>
                  <a:srgbClr val="C00000"/>
                </a:solidFill>
              </a:rPr>
              <a:t>të ulen kostot e mbledhjes </a:t>
            </a:r>
            <a:r>
              <a:rPr lang="sq-AL" sz="2400" dirty="0" smtClean="0"/>
              <a:t>dhe administrimit </a:t>
            </a:r>
            <a:r>
              <a:rPr lang="sq-AL" sz="2400" dirty="0"/>
              <a:t>të </a:t>
            </a:r>
            <a:r>
              <a:rPr lang="sq-AL" sz="2400" dirty="0" smtClean="0"/>
              <a:t>tyre.</a:t>
            </a:r>
          </a:p>
          <a:p>
            <a:pPr>
              <a:spcBef>
                <a:spcPts val="1800"/>
              </a:spcBef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1020762"/>
          </a:xfrm>
        </p:spPr>
        <p:txBody>
          <a:bodyPr>
            <a:normAutofit fontScale="90000"/>
          </a:bodyPr>
          <a:lstStyle/>
          <a:p>
            <a:pPr algn="ctr"/>
            <a:r>
              <a:rPr lang="sq-AL" dirty="0" smtClean="0"/>
              <a:t>Formula e shpërndarjes </a:t>
            </a:r>
            <a:br>
              <a:rPr lang="sq-AL" dirty="0" smtClean="0"/>
            </a:br>
            <a:r>
              <a:rPr lang="sq-AL" dirty="0" smtClean="0"/>
              <a:t>së transfertës së pakushtëzuar</a:t>
            </a:r>
            <a:endParaRPr lang="sq-AL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86800" cy="51816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</a:pPr>
            <a:r>
              <a:rPr lang="sq-AL" dirty="0" smtClean="0"/>
              <a:t>Është përdorur </a:t>
            </a:r>
            <a:r>
              <a:rPr lang="sq-AL" dirty="0" smtClean="0">
                <a:solidFill>
                  <a:srgbClr val="C00000"/>
                </a:solidFill>
              </a:rPr>
              <a:t>një formulë </a:t>
            </a:r>
            <a:r>
              <a:rPr lang="sq-AL" dirty="0" smtClean="0"/>
              <a:t>që prej vitit 2002 dhe ky instrument ka qene </a:t>
            </a:r>
            <a:r>
              <a:rPr lang="sq-AL" dirty="0" smtClean="0">
                <a:solidFill>
                  <a:srgbClr val="C00000"/>
                </a:solidFill>
              </a:rPr>
              <a:t>faktor stabilizues </a:t>
            </a:r>
            <a:r>
              <a:rPr lang="en-US" dirty="0" smtClean="0"/>
              <a:t>i</a:t>
            </a:r>
            <a:r>
              <a:rPr lang="sq-AL" dirty="0" smtClean="0"/>
              <a:t> financave vendore</a:t>
            </a:r>
          </a:p>
          <a:p>
            <a:pPr>
              <a:spcBef>
                <a:spcPts val="1200"/>
              </a:spcBef>
            </a:pPr>
            <a:r>
              <a:rPr lang="sq-AL" dirty="0" smtClean="0"/>
              <a:t>Formula merr në konsideratë disa kritere kryesore dhe të tjera plotësuese që synojnë: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Objektivitet;  Parashikueshmeri;  Barazi dhe Transparencë</a:t>
            </a:r>
          </a:p>
          <a:p>
            <a:pPr>
              <a:spcBef>
                <a:spcPts val="1200"/>
              </a:spcBef>
            </a:pPr>
            <a:r>
              <a:rPr lang="sq-AL" b="1" dirty="0" smtClean="0"/>
              <a:t>Kriteret kryesore: 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Numri </a:t>
            </a:r>
            <a:r>
              <a:rPr lang="en-US" dirty="0" smtClean="0"/>
              <a:t>i</a:t>
            </a:r>
            <a:r>
              <a:rPr lang="sq-AL" dirty="0" smtClean="0"/>
              <a:t> popullsisë,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Sipërfaqe 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Shërbime urbane</a:t>
            </a:r>
          </a:p>
          <a:p>
            <a:pPr>
              <a:spcBef>
                <a:spcPts val="1200"/>
              </a:spcBef>
            </a:pPr>
            <a:r>
              <a:rPr lang="sq-AL" b="1" dirty="0" smtClean="0"/>
              <a:t>Kriteret plotësuese: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Ekualizimi fiskal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Kriter specifik për varfërinë dhe kushtet gjeografike të ndryshme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Garancia minimale për frymë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sq-AL" dirty="0" smtClean="0"/>
              <a:t>Problemet e hasura</a:t>
            </a:r>
            <a:endParaRPr lang="sq-A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lnSpcReduction="10000"/>
          </a:bodyPr>
          <a:lstStyle/>
          <a:p>
            <a:pPr>
              <a:spcBef>
                <a:spcPts val="1800"/>
              </a:spcBef>
            </a:pPr>
            <a:r>
              <a:rPr lang="sq-AL" dirty="0" smtClean="0"/>
              <a:t>Kontestime për numrin e popullsisë</a:t>
            </a:r>
          </a:p>
          <a:p>
            <a:pPr>
              <a:spcBef>
                <a:spcPts val="1800"/>
              </a:spcBef>
            </a:pPr>
            <a:r>
              <a:rPr lang="sq-AL" dirty="0" smtClean="0"/>
              <a:t>Kontestime për kapacitetet fiskale</a:t>
            </a:r>
          </a:p>
          <a:p>
            <a:pPr>
              <a:spcBef>
                <a:spcPts val="1800"/>
              </a:spcBef>
            </a:pPr>
            <a:r>
              <a:rPr lang="sq-AL" dirty="0" smtClean="0"/>
              <a:t>Kontestime për kriteret specifike</a:t>
            </a:r>
          </a:p>
          <a:p>
            <a:pPr>
              <a:spcBef>
                <a:spcPts val="1800"/>
              </a:spcBef>
            </a:pPr>
            <a:r>
              <a:rPr lang="sq-AL" dirty="0" smtClean="0"/>
              <a:t>Disa përdorues e vlerësojnë të komplikuar</a:t>
            </a:r>
          </a:p>
          <a:p>
            <a:pPr>
              <a:spcBef>
                <a:spcPts val="1800"/>
              </a:spcBef>
            </a:pPr>
            <a:r>
              <a:rPr lang="sq-AL" dirty="0" smtClean="0"/>
              <a:t>Nuk merr në konsideratë realitete dhe zhvillime të reja të procesit të decentralizimit dhe faktorë t</a:t>
            </a:r>
            <a:r>
              <a:rPr lang="sq-AL" sz="2800" dirty="0"/>
              <a:t>ë</a:t>
            </a:r>
            <a:r>
              <a:rPr lang="sq-AL" dirty="0" smtClean="0"/>
              <a:t> tjerë ekonomike dhe social si struktura e popullsisë, niveli i të ardhurave të popullsisë, zhvillimit e reja infrastrukturore kombëtare, etj.</a:t>
            </a:r>
          </a:p>
          <a:p>
            <a:pPr>
              <a:spcBef>
                <a:spcPts val="1800"/>
              </a:spcBef>
            </a:pPr>
            <a:r>
              <a:rPr lang="sq-AL" dirty="0" smtClean="0"/>
              <a:t>Për këto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tjera</a:t>
            </a:r>
            <a:r>
              <a:rPr lang="sq-AL" dirty="0" smtClean="0"/>
              <a:t> arsye t</a:t>
            </a:r>
            <a:r>
              <a:rPr lang="sq-AL" sz="2800" dirty="0" smtClean="0"/>
              <a:t>ë hasura </a:t>
            </a:r>
            <a:r>
              <a:rPr lang="sq-AL" dirty="0" smtClean="0"/>
              <a:t>është e nevojshme një </a:t>
            </a:r>
            <a:r>
              <a:rPr lang="sq-AL" dirty="0" smtClean="0">
                <a:solidFill>
                  <a:srgbClr val="C00000"/>
                </a:solidFill>
              </a:rPr>
              <a:t>formulë 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sq-AL" dirty="0" smtClean="0">
                <a:solidFill>
                  <a:srgbClr val="C00000"/>
                </a:solidFill>
              </a:rPr>
              <a:t>re</a:t>
            </a:r>
            <a:r>
              <a:rPr lang="sq-AL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algn="ctr"/>
            <a:r>
              <a:rPr lang="en-US" dirty="0" smtClean="0"/>
              <a:t>Formula e 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458200" cy="5257800"/>
          </a:xfrm>
        </p:spPr>
        <p:txBody>
          <a:bodyPr>
            <a:normAutofit fontScale="92500" lnSpcReduction="10000"/>
          </a:bodyPr>
          <a:lstStyle/>
          <a:p>
            <a:pPr lvl="0">
              <a:spcBef>
                <a:spcPts val="1200"/>
              </a:spcBef>
            </a:pPr>
            <a:r>
              <a:rPr lang="sq-AL" dirty="0" smtClean="0"/>
              <a:t>Për buxhetin e vitit 2016, në bashkëpunim me donatorët dhe kryesisht me USAID-in, do të rishikohet formula e shpërndarjes së transfertës së pakushtëzuar.</a:t>
            </a:r>
          </a:p>
          <a:p>
            <a:pPr lvl="0">
              <a:spcBef>
                <a:spcPts val="1200"/>
              </a:spcBef>
            </a:pPr>
            <a:r>
              <a:rPr lang="sq-AL" dirty="0" smtClean="0"/>
              <a:t>Formula dhe skema e re e financimit, synon rritjen e parashikueshmërisë së fondeve nga njësitë vendore, objektivitetin dhe rritjen e transparencës në ndarjen e fondeve për pushtetit vendor. </a:t>
            </a:r>
          </a:p>
          <a:p>
            <a:pPr lvl="0">
              <a:spcBef>
                <a:spcPts val="1200"/>
              </a:spcBef>
            </a:pPr>
            <a:r>
              <a:rPr lang="sq-AL" dirty="0" smtClean="0"/>
              <a:t>Formula do të marrë në konsideratë edhe: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Popullsinë sipas grup-moshave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Numrin e nxënësve dhe studenteve sipas njësive vendore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Numrin e personave me aftësi fizike isht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Kapacitetin potencial fiskal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Tregues zhvillimi dhe ato në ekstreme varfërie</a:t>
            </a:r>
          </a:p>
          <a:p>
            <a:pPr lvl="0">
              <a:spcBef>
                <a:spcPts val="1200"/>
              </a:spcBef>
            </a:pPr>
            <a:endParaRPr lang="en-US" dirty="0" smtClean="0"/>
          </a:p>
          <a:p>
            <a:pPr>
              <a:spcBef>
                <a:spcPts val="12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algn="ctr"/>
            <a:r>
              <a:rPr lang="sq-AL" dirty="0" smtClean="0"/>
              <a:t>Taksat e ndara</a:t>
            </a:r>
            <a:endParaRPr lang="sq-A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143000"/>
            <a:ext cx="8458200" cy="518160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sq-AL" sz="2000" dirty="0" smtClean="0"/>
              <a:t>Kan</a:t>
            </a:r>
            <a:r>
              <a:rPr lang="sq-AL" sz="2000" dirty="0"/>
              <a:t>ë</a:t>
            </a:r>
            <a:r>
              <a:rPr lang="sq-AL" sz="2000" dirty="0" smtClean="0"/>
              <a:t> evoluar në mënyrë progresive kushtet për aplikimin e taksave të ndara</a:t>
            </a:r>
            <a:r>
              <a:rPr lang="en-US" sz="2000" dirty="0" smtClean="0"/>
              <a:t>,</a:t>
            </a:r>
            <a:r>
              <a:rPr lang="sq-AL" sz="2000" dirty="0" smtClean="0"/>
              <a:t> ku </a:t>
            </a:r>
            <a:r>
              <a:rPr lang="sq-AL" sz="2000" dirty="0" err="1" smtClean="0"/>
              <a:t>nd</a:t>
            </a:r>
            <a:r>
              <a:rPr lang="en-US" sz="2000" dirty="0" smtClean="0"/>
              <a:t>ë</a:t>
            </a:r>
            <a:r>
              <a:rPr lang="sq-AL" sz="2000" dirty="0" smtClean="0"/>
              <a:t>r m</a:t>
            </a:r>
            <a:r>
              <a:rPr lang="en-US" sz="2000" dirty="0" smtClean="0"/>
              <a:t>ë</a:t>
            </a:r>
            <a:r>
              <a:rPr lang="sq-AL" sz="2000" dirty="0" smtClean="0"/>
              <a:t> kryesoret janë:</a:t>
            </a:r>
          </a:p>
          <a:p>
            <a:pPr lvl="1">
              <a:spcBef>
                <a:spcPts val="1800"/>
              </a:spcBef>
            </a:pPr>
            <a:r>
              <a:rPr lang="sq-AL" sz="2000" dirty="0" smtClean="0"/>
              <a:t>Një qëndrueshmëri  në rrjedhjen dhe investimin e kapitalit financiar</a:t>
            </a:r>
          </a:p>
          <a:p>
            <a:pPr lvl="1">
              <a:spcBef>
                <a:spcPts val="1800"/>
              </a:spcBef>
            </a:pPr>
            <a:r>
              <a:rPr lang="sq-AL" sz="2000" dirty="0" smtClean="0"/>
              <a:t>Reforma territoriale </a:t>
            </a:r>
          </a:p>
          <a:p>
            <a:pPr lvl="1">
              <a:spcBef>
                <a:spcPts val="1800"/>
              </a:spcBef>
            </a:pPr>
            <a:r>
              <a:rPr lang="sq-AL" sz="2000" dirty="0" smtClean="0"/>
              <a:t>Qëndrueshmëria e financave publike vendore </a:t>
            </a:r>
          </a:p>
          <a:p>
            <a:pPr>
              <a:spcBef>
                <a:spcPts val="1800"/>
              </a:spcBef>
            </a:pPr>
            <a:r>
              <a:rPr lang="sq-AL" sz="2000" dirty="0" smtClean="0"/>
              <a:t>Mbështetur në këto kushte do të kryhet një studim për taksat e ndara</a:t>
            </a:r>
          </a:p>
          <a:p>
            <a:pPr>
              <a:spcBef>
                <a:spcPts val="1800"/>
              </a:spcBef>
            </a:pPr>
            <a:r>
              <a:rPr lang="sq-AL" sz="2000" dirty="0" smtClean="0">
                <a:solidFill>
                  <a:srgbClr val="C00000"/>
                </a:solidFill>
              </a:rPr>
              <a:t>Në një periudhë 3-5 vjet </a:t>
            </a:r>
            <a:r>
              <a:rPr lang="sq-AL" sz="2000" dirty="0" smtClean="0"/>
              <a:t>do të fillojë aplikimi i taksave të ndara për pushtetin vendor.</a:t>
            </a:r>
          </a:p>
          <a:p>
            <a:pPr lvl="0">
              <a:spcBef>
                <a:spcPts val="1800"/>
              </a:spcBef>
            </a:pPr>
            <a:r>
              <a:rPr lang="sq-AL" sz="2000" dirty="0" smtClean="0"/>
              <a:t>Qëllimi i kësaj politike të re është që NJQV-të të përfitojnë nga taksat kombëtare apo, nga pasuritë specifike të njësive të veçanta, si tatimi mbi fitimin, tatimi mbi të ardhurat personale, renta minerare etj.</a:t>
            </a:r>
          </a:p>
          <a:p>
            <a:pPr lvl="0">
              <a:spcBef>
                <a:spcPts val="1800"/>
              </a:spcBef>
            </a:pPr>
            <a:r>
              <a:rPr lang="sq-AL" sz="2000" dirty="0" smtClean="0"/>
              <a:t>Taksa mbi rentën minerare do rregullohet me paketën fiskale te buxhetit 2015</a:t>
            </a:r>
            <a:endParaRPr lang="sq-A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algn="ctr"/>
            <a:r>
              <a:rPr lang="sq-AL" dirty="0" smtClean="0"/>
              <a:t>Taksa mbi pasurinë</a:t>
            </a:r>
            <a:endParaRPr lang="sq-A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458200" cy="4953000"/>
          </a:xfrm>
        </p:spPr>
        <p:txBody>
          <a:bodyPr>
            <a:normAutofit/>
          </a:bodyPr>
          <a:lstStyle/>
          <a:p>
            <a:pPr lvl="0">
              <a:spcBef>
                <a:spcPts val="1800"/>
              </a:spcBef>
            </a:pPr>
            <a:r>
              <a:rPr lang="sq-AL" sz="2400" dirty="0" smtClean="0"/>
              <a:t>Aktualisht, nga </a:t>
            </a:r>
            <a:r>
              <a:rPr lang="sq-AL" sz="2400" dirty="0" smtClean="0">
                <a:solidFill>
                  <a:srgbClr val="C00000"/>
                </a:solidFill>
              </a:rPr>
              <a:t>taksa mbi pasurinë </a:t>
            </a:r>
            <a:r>
              <a:rPr lang="sq-AL" sz="2400" dirty="0" smtClean="0"/>
              <a:t>arkëtohen rreth </a:t>
            </a:r>
            <a:r>
              <a:rPr lang="en-US" sz="2400" dirty="0" smtClean="0"/>
              <a:t>4 </a:t>
            </a:r>
            <a:r>
              <a:rPr lang="sq-AL" sz="2400" dirty="0" smtClean="0"/>
              <a:t>miliard lekë ose vetëm </a:t>
            </a:r>
            <a:r>
              <a:rPr lang="en-US" sz="2400" dirty="0" smtClean="0"/>
              <a:t>35</a:t>
            </a:r>
            <a:r>
              <a:rPr lang="sq-AL" sz="2400" dirty="0" smtClean="0"/>
              <a:t>% e kapacitetit potencial të saj. </a:t>
            </a:r>
          </a:p>
          <a:p>
            <a:pPr lvl="0">
              <a:spcBef>
                <a:spcPts val="1800"/>
              </a:spcBef>
            </a:pPr>
            <a:r>
              <a:rPr lang="sq-AL" sz="2400" dirty="0" smtClean="0"/>
              <a:t>Sipas parashikimeve, nga mosmbledhja e kësaj takse </a:t>
            </a:r>
            <a:r>
              <a:rPr lang="sq-AL" sz="2400" dirty="0" smtClean="0">
                <a:solidFill>
                  <a:srgbClr val="C00000"/>
                </a:solidFill>
              </a:rPr>
              <a:t>pushteti vendor humbet çdo vit rreth 11 miliardë lekë</a:t>
            </a:r>
            <a:r>
              <a:rPr lang="sq-AL" sz="2400" dirty="0" smtClean="0"/>
              <a:t>, shifër kjo e afërsisht e barabartë me transfertën e pakushtëzuar që pushteti vendor merr nga buxheti i shtetit. </a:t>
            </a:r>
          </a:p>
          <a:p>
            <a:pPr>
              <a:spcBef>
                <a:spcPts val="1800"/>
              </a:spcBef>
            </a:pPr>
            <a:r>
              <a:rPr lang="sq-AL" sz="2400" dirty="0" smtClean="0">
                <a:solidFill>
                  <a:srgbClr val="C00000"/>
                </a:solidFill>
              </a:rPr>
              <a:t>Taksa </a:t>
            </a:r>
            <a:r>
              <a:rPr lang="sq-AL" sz="2400" dirty="0">
                <a:solidFill>
                  <a:srgbClr val="C00000"/>
                </a:solidFill>
              </a:rPr>
              <a:t>e tokës bujqësore </a:t>
            </a:r>
            <a:r>
              <a:rPr lang="sq-AL" sz="2400" dirty="0"/>
              <a:t>mblidhet </a:t>
            </a:r>
            <a:r>
              <a:rPr lang="sq-AL" sz="2400" dirty="0" smtClean="0"/>
              <a:t>në </a:t>
            </a:r>
            <a:r>
              <a:rPr lang="sq-AL" sz="2400" dirty="0"/>
              <a:t>shifra </a:t>
            </a:r>
            <a:r>
              <a:rPr lang="sq-AL" sz="2400" dirty="0" smtClean="0"/>
              <a:t>shumë më të </a:t>
            </a:r>
            <a:r>
              <a:rPr lang="sq-AL" sz="2400" dirty="0"/>
              <a:t>ulta</a:t>
            </a:r>
            <a:r>
              <a:rPr lang="sq-AL" sz="2400" dirty="0" smtClean="0"/>
              <a:t>. </a:t>
            </a:r>
            <a:r>
              <a:rPr lang="en-US" sz="2400" dirty="0" smtClean="0"/>
              <a:t>V</a:t>
            </a:r>
            <a:r>
              <a:rPr lang="sq-AL" sz="2400" dirty="0" smtClean="0"/>
              <a:t>etëm 10% e sipërfaqes së tokës bujqësore i nënshtrohet kësaj takse. </a:t>
            </a:r>
          </a:p>
          <a:p>
            <a:pPr lvl="0">
              <a:spcBef>
                <a:spcPts val="1800"/>
              </a:spcBef>
            </a:pPr>
            <a:r>
              <a:rPr lang="sq-AL" sz="2400" i="1" u="sng" dirty="0" smtClean="0"/>
              <a:t>Pothuajse</a:t>
            </a:r>
            <a:r>
              <a:rPr lang="sq-AL" sz="2400" dirty="0" smtClean="0"/>
              <a:t> </a:t>
            </a:r>
            <a:r>
              <a:rPr lang="sq-AL" sz="2400" dirty="0" smtClean="0">
                <a:solidFill>
                  <a:srgbClr val="C00000"/>
                </a:solidFill>
              </a:rPr>
              <a:t>asnjë njësi vendore rurale (komunë) </a:t>
            </a:r>
            <a:r>
              <a:rPr lang="sq-AL" sz="2400" dirty="0" smtClean="0"/>
              <a:t>nuk mbledh të ardhura nga taksa mbi pasurinë e ndërtesave të banimit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44562"/>
          </a:xfrm>
        </p:spPr>
        <p:txBody>
          <a:bodyPr/>
          <a:lstStyle/>
          <a:p>
            <a:pPr algn="ctr"/>
            <a:r>
              <a:rPr lang="sq-AL" dirty="0" smtClean="0"/>
              <a:t>Taksa mbi pasurinë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1200"/>
              </a:spcBef>
            </a:pPr>
            <a:r>
              <a:rPr lang="sq-AL" dirty="0" smtClean="0"/>
              <a:t>Taksa mbi pasurinë, si burimi kryesor potencial i taksave vendore në vitet që do të vijnë, do t’i nënshtrohet një reforme të thellë fiskale. </a:t>
            </a:r>
          </a:p>
          <a:p>
            <a:pPr lvl="0">
              <a:spcBef>
                <a:spcPts val="1200"/>
              </a:spcBef>
            </a:pPr>
            <a:r>
              <a:rPr lang="sq-AL" dirty="0" smtClean="0"/>
              <a:t>Kjo reformë, synon rritjen në mënyrë të ndjeshme të të ardhurave nëpërmjet:</a:t>
            </a:r>
          </a:p>
          <a:p>
            <a:pPr lvl="1">
              <a:spcBef>
                <a:spcPts val="1200"/>
              </a:spcBef>
            </a:pPr>
            <a:r>
              <a:rPr lang="sq-AL" u="sng" dirty="0" smtClean="0"/>
              <a:t>Ndryshimit të bazës së taksës</a:t>
            </a:r>
            <a:r>
              <a:rPr lang="sq-AL" dirty="0" smtClean="0"/>
              <a:t> nga taksë për sipërfaqe, në taksë me vlerë pasurie,</a:t>
            </a:r>
          </a:p>
          <a:p>
            <a:pPr lvl="1">
              <a:spcBef>
                <a:spcPts val="1200"/>
              </a:spcBef>
            </a:pPr>
            <a:r>
              <a:rPr lang="sq-AL" u="sng" dirty="0" smtClean="0"/>
              <a:t>Modernizimit të administrimit </a:t>
            </a:r>
            <a:r>
              <a:rPr lang="sq-AL" dirty="0" smtClean="0"/>
              <a:t>të saj,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Krijimit të </a:t>
            </a:r>
            <a:r>
              <a:rPr lang="sq-AL" u="sng" dirty="0" smtClean="0"/>
              <a:t>kadastrës fiskale</a:t>
            </a:r>
          </a:p>
          <a:p>
            <a:pPr lvl="0">
              <a:spcBef>
                <a:spcPts val="1200"/>
              </a:spcBef>
            </a:pPr>
            <a:r>
              <a:rPr lang="sq-AL" dirty="0" smtClean="0"/>
              <a:t>Në një periudhë afatmesme, parashikohet që </a:t>
            </a:r>
            <a:r>
              <a:rPr lang="en-US" dirty="0" smtClean="0"/>
              <a:t>t</a:t>
            </a:r>
            <a:r>
              <a:rPr lang="sq-AL" dirty="0" smtClean="0"/>
              <a:t>ë ardhurat do të dyfishohen, ndërkohë që në periudhën afatgjatë ato të arrijnë potencialin e tyre.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q-AL" dirty="0" smtClean="0"/>
              <a:t>Përmbajtja</a:t>
            </a:r>
            <a:endParaRPr lang="sq-A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905000"/>
            <a:ext cx="8305800" cy="4114800"/>
          </a:xfrm>
        </p:spPr>
        <p:txBody>
          <a:bodyPr/>
          <a:lstStyle/>
          <a:p>
            <a:pPr marL="514350" indent="-514350"/>
            <a:r>
              <a:rPr lang="sq-AL" sz="3200" dirty="0" smtClean="0"/>
              <a:t>Decentralizimi</a:t>
            </a:r>
          </a:p>
          <a:p>
            <a:pPr marL="514350" indent="-514350"/>
            <a:r>
              <a:rPr lang="sq-AL" sz="3200" dirty="0" smtClean="0"/>
              <a:t>Decentralizimi fiskal </a:t>
            </a:r>
            <a:r>
              <a:rPr lang="sq-AL" sz="3200" dirty="0"/>
              <a:t>në </a:t>
            </a:r>
            <a:r>
              <a:rPr lang="sq-AL" sz="3200" dirty="0" smtClean="0"/>
              <a:t>Shqipëri</a:t>
            </a:r>
          </a:p>
          <a:p>
            <a:pPr marL="514350" indent="-514350"/>
            <a:r>
              <a:rPr lang="sq-AL" sz="3200" dirty="0" smtClean="0"/>
              <a:t>Periudha tranzitore (nga ndarja territoriale ekzistuese </a:t>
            </a:r>
            <a:r>
              <a:rPr lang="sq-AL" sz="3200" dirty="0"/>
              <a:t>në </a:t>
            </a:r>
            <a:r>
              <a:rPr lang="sq-AL" sz="3200" dirty="0" smtClean="0"/>
              <a:t>ndarjen e re territoriale)</a:t>
            </a:r>
          </a:p>
          <a:p>
            <a:pPr marL="514350" indent="-514350"/>
            <a:r>
              <a:rPr lang="sq-AL" sz="3200" dirty="0" smtClean="0"/>
              <a:t>Thellimi i procesit </a:t>
            </a:r>
            <a:r>
              <a:rPr lang="sq-AL" sz="3200" dirty="0"/>
              <a:t>të </a:t>
            </a:r>
            <a:r>
              <a:rPr lang="sq-AL" sz="3200" dirty="0" smtClean="0"/>
              <a:t>decentralizimit fiskal dhe sfidat me të cilat do të përballemi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sq-AL" dirty="0"/>
          </a:p>
        </p:txBody>
      </p:sp>
    </p:spTree>
    <p:extLst>
      <p:ext uri="{BB962C8B-B14F-4D97-AF65-F5344CB8AC3E}">
        <p14:creationId xmlns="" xmlns:p14="http://schemas.microsoft.com/office/powerpoint/2010/main" val="401623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sq-AL" dirty="0" smtClean="0"/>
              <a:t>Të ardhura të tjera</a:t>
            </a:r>
            <a:endParaRPr lang="sq-A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05800" cy="4953000"/>
          </a:xfrm>
        </p:spPr>
        <p:txBody>
          <a:bodyPr>
            <a:normAutofit fontScale="92500" lnSpcReduction="20000"/>
          </a:bodyPr>
          <a:lstStyle/>
          <a:p>
            <a:pPr lvl="0">
              <a:spcBef>
                <a:spcPts val="1200"/>
              </a:spcBef>
            </a:pPr>
            <a:r>
              <a:rPr lang="sq-AL" sz="2400" dirty="0" smtClean="0">
                <a:solidFill>
                  <a:srgbClr val="C00000"/>
                </a:solidFill>
              </a:rPr>
              <a:t>Vendosja e taksës mbi truallin</a:t>
            </a:r>
            <a:r>
              <a:rPr lang="sq-AL" sz="2400" dirty="0" smtClean="0"/>
              <a:t>, është një tjetër burim financimi</a:t>
            </a:r>
          </a:p>
          <a:p>
            <a:pPr lvl="1">
              <a:spcBef>
                <a:spcPts val="1200"/>
              </a:spcBef>
            </a:pPr>
            <a:r>
              <a:rPr lang="sq-AL" sz="2200" dirty="0" smtClean="0"/>
              <a:t>do krijohet në varësi të një studimi për tregun e apartamenteve të banimit dhe efektet e kësaj takse në rritjen e çmimit të tyre.</a:t>
            </a:r>
          </a:p>
          <a:p>
            <a:pPr lvl="0">
              <a:spcBef>
                <a:spcPts val="1200"/>
              </a:spcBef>
            </a:pPr>
            <a:r>
              <a:rPr lang="sq-AL" sz="2400" dirty="0" smtClean="0">
                <a:solidFill>
                  <a:srgbClr val="C00000"/>
                </a:solidFill>
              </a:rPr>
              <a:t>Mirë-menaxhimi i pronave, </a:t>
            </a:r>
            <a:r>
              <a:rPr lang="sq-AL" sz="2400" dirty="0" smtClean="0"/>
              <a:t>është një tjetër aspekt ku do synohet rritja e të ardhurave për pushtetin vendor. </a:t>
            </a:r>
          </a:p>
          <a:p>
            <a:pPr lvl="1">
              <a:spcBef>
                <a:spcPts val="1200"/>
              </a:spcBef>
            </a:pPr>
            <a:r>
              <a:rPr lang="sq-AL" sz="2200" dirty="0" smtClean="0"/>
              <a:t>Mbi 70% e fondit pyjor dhe të kullotave kanë kaluar në pronësi të qeverisë vendore.</a:t>
            </a:r>
          </a:p>
          <a:p>
            <a:pPr lvl="1">
              <a:spcBef>
                <a:spcPts val="1200"/>
              </a:spcBef>
            </a:pPr>
            <a:r>
              <a:rPr lang="sq-AL" sz="2200" dirty="0" smtClean="0"/>
              <a:t>Pronat duhet të kthehen në ekonomi që sjellin të ardhura.</a:t>
            </a:r>
          </a:p>
          <a:p>
            <a:pPr lvl="0">
              <a:spcBef>
                <a:spcPts val="1200"/>
              </a:spcBef>
            </a:pPr>
            <a:r>
              <a:rPr lang="sq-AL" sz="2400" dirty="0" smtClean="0">
                <a:solidFill>
                  <a:srgbClr val="C00000"/>
                </a:solidFill>
              </a:rPr>
              <a:t>Reformimi i tarifave të shërbimeve publike, </a:t>
            </a:r>
            <a:r>
              <a:rPr lang="sq-AL" sz="2400" dirty="0" smtClean="0"/>
              <a:t>është një aspekt tjetër i rritjes së të ardhurave për qeverisjen vendore </a:t>
            </a:r>
          </a:p>
          <a:p>
            <a:pPr lvl="1">
              <a:spcBef>
                <a:spcPts val="1200"/>
              </a:spcBef>
            </a:pPr>
            <a:r>
              <a:rPr lang="sq-AL" sz="2200" dirty="0" smtClean="0"/>
              <a:t>Aktualisht arkëtojmë vetëm 2.5 miliard lekë nga 6 miliardë që është financimi i tyre ose rreth 42% të tyre financohen nga grandi dhe të ardhurat e tjera.</a:t>
            </a:r>
          </a:p>
          <a:p>
            <a:pPr lvl="1">
              <a:spcBef>
                <a:spcPts val="1200"/>
              </a:spcBef>
            </a:pPr>
            <a:r>
              <a:rPr lang="sq-AL" sz="2200" dirty="0" smtClean="0">
                <a:solidFill>
                  <a:srgbClr val="C00000"/>
                </a:solidFill>
              </a:rPr>
              <a:t>Ofrimi i tarifës të barazuar me nivelin e kostos, </a:t>
            </a:r>
            <a:r>
              <a:rPr lang="sq-AL" sz="2200" dirty="0" smtClean="0"/>
              <a:t>do të mundësonte që rreth 3.5 miliard lekë të çlirohen nga ky shpenzim.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sq-AL" dirty="0" smtClean="0"/>
              <a:t>Huamarrja vendore</a:t>
            </a:r>
            <a:endParaRPr lang="sq-A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676400"/>
            <a:ext cx="8153400" cy="4800600"/>
          </a:xfrm>
        </p:spPr>
        <p:txBody>
          <a:bodyPr>
            <a:normAutofit/>
          </a:bodyPr>
          <a:lstStyle/>
          <a:p>
            <a:pPr lvl="0">
              <a:spcBef>
                <a:spcPts val="1800"/>
              </a:spcBef>
            </a:pPr>
            <a:r>
              <a:rPr lang="sq-AL" sz="2400" dirty="0" smtClean="0"/>
              <a:t>E drejta e huamarrjes nga ana e NJQV-ve, në vitet në vijim do të jetë një e drejtë reale dhe jo më vetëm një mundësi ligjore </a:t>
            </a:r>
            <a:r>
              <a:rPr lang="en-US" sz="2400" dirty="0" smtClean="0"/>
              <a:t>“</a:t>
            </a:r>
            <a:r>
              <a:rPr lang="sq-AL" sz="2400" dirty="0" smtClean="0"/>
              <a:t>në letër</a:t>
            </a:r>
            <a:r>
              <a:rPr lang="en-US" sz="2400" dirty="0" smtClean="0"/>
              <a:t>”</a:t>
            </a:r>
            <a:r>
              <a:rPr lang="sq-AL" sz="2400" dirty="0" smtClean="0"/>
              <a:t>. </a:t>
            </a:r>
          </a:p>
          <a:p>
            <a:pPr lvl="0">
              <a:spcBef>
                <a:spcPts val="1800"/>
              </a:spcBef>
            </a:pPr>
            <a:r>
              <a:rPr lang="sq-AL" sz="2400" dirty="0" smtClean="0"/>
              <a:t>Brenda parametrave dhe objektivave të qeverisë për borxhin publik, në çdo vit fiskal do të vendoset një kuotë e veçantë për njësitë e qeverisjes vendore. </a:t>
            </a:r>
          </a:p>
          <a:p>
            <a:pPr lvl="0">
              <a:spcBef>
                <a:spcPts val="1800"/>
              </a:spcBef>
            </a:pPr>
            <a:r>
              <a:rPr lang="sq-AL" sz="2400" dirty="0" smtClean="0"/>
              <a:t>Njësitë </a:t>
            </a:r>
            <a:r>
              <a:rPr lang="en-US" sz="2400" dirty="0" smtClean="0"/>
              <a:t>e </a:t>
            </a:r>
            <a:r>
              <a:rPr lang="en-US" sz="2400" dirty="0" err="1" smtClean="0"/>
              <a:t>qeverisjes</a:t>
            </a:r>
            <a:r>
              <a:rPr lang="en-US" sz="2400" dirty="0" smtClean="0"/>
              <a:t> </a:t>
            </a:r>
            <a:r>
              <a:rPr lang="sq-AL" sz="2400" dirty="0" smtClean="0"/>
              <a:t>vendore do të konkurojnë me njëra tjetrën me projekte, norma interesi dhe kthimi, etj. </a:t>
            </a:r>
          </a:p>
          <a:p>
            <a:pPr>
              <a:spcBef>
                <a:spcPts val="1800"/>
              </a:spcBef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algn="ctr"/>
            <a:r>
              <a:rPr lang="sq-AL" dirty="0" smtClean="0"/>
              <a:t>Ligji integral i financave vendore</a:t>
            </a:r>
            <a:endParaRPr lang="sq-A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82000" cy="5029200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1200"/>
              </a:spcBef>
            </a:pPr>
            <a:r>
              <a:rPr lang="sq-AL" dirty="0" smtClean="0"/>
              <a:t>Nisur nga specifikat reale dhe nevoja e ekzistencës së tij, Ministria e Financave në bashkëpunim me Ministrin per Çështje</a:t>
            </a:r>
            <a:r>
              <a:rPr lang="en-US" dirty="0" smtClean="0"/>
              <a:t>t</a:t>
            </a:r>
            <a:r>
              <a:rPr lang="sq-AL" dirty="0" smtClean="0"/>
              <a:t> Vendore, ka planifikuar në kuadrin e Strategjisë së Financave Publike, </a:t>
            </a:r>
            <a:r>
              <a:rPr lang="sq-AL" dirty="0" smtClean="0">
                <a:solidFill>
                  <a:srgbClr val="C00000"/>
                </a:solidFill>
              </a:rPr>
              <a:t>hartimin e një ligji mbi financat vendore</a:t>
            </a:r>
            <a:r>
              <a:rPr lang="sq-AL" dirty="0" smtClean="0"/>
              <a:t>,  i cili do të ezaurojë të gjithë problematikën e financave vendore.</a:t>
            </a:r>
          </a:p>
          <a:p>
            <a:pPr lvl="0">
              <a:spcBef>
                <a:spcPts val="1200"/>
              </a:spcBef>
            </a:pPr>
            <a:r>
              <a:rPr lang="sq-AL" dirty="0" smtClean="0"/>
              <a:t>Reforma e decentralizimit fiskal, do të përqëndrohet në </a:t>
            </a:r>
            <a:r>
              <a:rPr lang="sq-AL" dirty="0" smtClean="0">
                <a:solidFill>
                  <a:srgbClr val="C00000"/>
                </a:solidFill>
              </a:rPr>
              <a:t>saktësimin e marrëdhënieve fiskale midis pushtetit qëndror dhe atij vendor</a:t>
            </a:r>
            <a:r>
              <a:rPr lang="sq-AL" dirty="0" smtClean="0"/>
              <a:t>. </a:t>
            </a:r>
          </a:p>
          <a:p>
            <a:pPr lvl="0">
              <a:spcBef>
                <a:spcPts val="1200"/>
              </a:spcBef>
            </a:pPr>
            <a:r>
              <a:rPr lang="sq-AL" dirty="0" smtClean="0"/>
              <a:t>Hartimi i ligjit për financat vendore, ndër të tjera do të përcaktojë:</a:t>
            </a:r>
            <a:endParaRPr lang="en-US" dirty="0" smtClean="0"/>
          </a:p>
          <a:p>
            <a:pPr lvl="1">
              <a:spcBef>
                <a:spcPts val="1200"/>
              </a:spcBef>
            </a:pPr>
            <a:r>
              <a:rPr lang="sq-AL" dirty="0" smtClean="0"/>
              <a:t>procedurën e hartimit dhe zbatimit të buxhetit vendor,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skemën e financimit të transfertës së pakushtëzuar për pushtetin vendor,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mënyrën e raportimit financiar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procedurën dhe problemet e kontabilitetit, auditit të brendshëm dhe atij të jashtëm,</a:t>
            </a:r>
          </a:p>
          <a:p>
            <a:pPr lvl="1">
              <a:spcBef>
                <a:spcPts val="1200"/>
              </a:spcBef>
            </a:pPr>
            <a:r>
              <a:rPr lang="sq-AL" dirty="0" smtClean="0"/>
              <a:t>rregullat dhe procedurat e transparencës, llogaridhënies, etj.</a:t>
            </a:r>
          </a:p>
          <a:p>
            <a:pPr>
              <a:spcBef>
                <a:spcPts val="12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752601"/>
            <a:ext cx="8726488" cy="4800600"/>
          </a:xfrm>
        </p:spPr>
        <p:txBody>
          <a:bodyPr/>
          <a:lstStyle/>
          <a:p>
            <a:pPr>
              <a:buNone/>
            </a:pPr>
            <a:endParaRPr lang="en-US" sz="2800" i="1" dirty="0" smtClean="0">
              <a:latin typeface="Bookman Old Style" pitchFamily="18" charset="0"/>
            </a:endParaRPr>
          </a:p>
          <a:p>
            <a:pPr>
              <a:buNone/>
            </a:pPr>
            <a:endParaRPr lang="en-US" sz="2800" i="1" dirty="0" smtClean="0">
              <a:latin typeface="Bookman Old Style" pitchFamily="18" charset="0"/>
            </a:endParaRPr>
          </a:p>
          <a:p>
            <a:pPr algn="ctr">
              <a:buNone/>
            </a:pPr>
            <a:r>
              <a:rPr lang="sq-AL" sz="8000" i="1" dirty="0" smtClean="0">
                <a:latin typeface="Bookman Old Style" pitchFamily="18" charset="0"/>
              </a:rPr>
              <a:t>Faleminderit !</a:t>
            </a:r>
            <a:endParaRPr lang="sq-AL" sz="8000" dirty="0" smtClean="0"/>
          </a:p>
          <a:p>
            <a:endParaRPr lang="sq-AL" sz="25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sq-AL" sz="4400" b="1" dirty="0" smtClean="0">
                <a:solidFill>
                  <a:schemeClr val="tx1"/>
                </a:solidFill>
              </a:rPr>
              <a:t>Decentralizimi </a:t>
            </a:r>
            <a:endParaRPr lang="en-US" sz="4400" b="1" dirty="0" smtClean="0">
              <a:solidFill>
                <a:schemeClr val="tx1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05800" cy="5334000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1800"/>
              </a:spcBef>
            </a:pPr>
            <a:r>
              <a:rPr lang="sq-AL" sz="3000" dirty="0" smtClean="0">
                <a:solidFill>
                  <a:srgbClr val="C00000"/>
                </a:solidFill>
              </a:rPr>
              <a:t>Proces sfidues </a:t>
            </a:r>
            <a:r>
              <a:rPr lang="sq-AL" dirty="0" smtClean="0"/>
              <a:t>(një mundësi e re, një përgjegjësi e re, pjesëmarrje e gjerë e qytetarëve në punët dhe jetën publike);</a:t>
            </a:r>
          </a:p>
          <a:p>
            <a:pPr>
              <a:spcBef>
                <a:spcPts val="1800"/>
              </a:spcBef>
            </a:pPr>
            <a:r>
              <a:rPr lang="sq-AL" dirty="0" smtClean="0"/>
              <a:t>Reforma e decentralizimit, e lidhur dhe e </a:t>
            </a:r>
            <a:r>
              <a:rPr lang="sq-AL" sz="3000" dirty="0" smtClean="0">
                <a:solidFill>
                  <a:srgbClr val="C00000"/>
                </a:solidFill>
              </a:rPr>
              <a:t>ndërthurur me shumë sektor</a:t>
            </a:r>
            <a:r>
              <a:rPr lang="en-US" sz="3000" dirty="0" smtClean="0">
                <a:solidFill>
                  <a:srgbClr val="C00000"/>
                </a:solidFill>
              </a:rPr>
              <a:t>ë</a:t>
            </a:r>
            <a:r>
              <a:rPr lang="sq-AL" sz="3000" dirty="0" smtClean="0"/>
              <a:t> </a:t>
            </a:r>
            <a:r>
              <a:rPr lang="sq-AL" dirty="0" smtClean="0"/>
              <a:t>dhe fusha t</a:t>
            </a:r>
            <a:r>
              <a:rPr lang="en-US" dirty="0" smtClean="0"/>
              <a:t>ë</a:t>
            </a:r>
            <a:r>
              <a:rPr lang="sq-AL" dirty="0" smtClean="0"/>
              <a:t> ekonomisë dhe jetës sociale;</a:t>
            </a:r>
            <a:endParaRPr lang="en-US" dirty="0" smtClean="0"/>
          </a:p>
          <a:p>
            <a:pPr>
              <a:spcBef>
                <a:spcPts val="1800"/>
              </a:spcBef>
            </a:pPr>
            <a:r>
              <a:rPr lang="sq-AL" dirty="0" smtClean="0"/>
              <a:t>Decentralizimi në përgjithësi dhe ai fiskal në veçanti, janë zhvilluar me një </a:t>
            </a:r>
            <a:r>
              <a:rPr lang="sq-AL" dirty="0" smtClean="0">
                <a:solidFill>
                  <a:srgbClr val="C00000"/>
                </a:solidFill>
              </a:rPr>
              <a:t>dinamik</a:t>
            </a:r>
            <a:r>
              <a:rPr lang="sq-AL" dirty="0">
                <a:solidFill>
                  <a:srgbClr val="C00000"/>
                </a:solidFill>
              </a:rPr>
              <a:t>ë</a:t>
            </a:r>
            <a:r>
              <a:rPr lang="sq-AL" dirty="0" smtClean="0">
                <a:solidFill>
                  <a:srgbClr val="C00000"/>
                </a:solidFill>
              </a:rPr>
              <a:t> të shpejtë </a:t>
            </a:r>
            <a:r>
              <a:rPr lang="sq-AL" dirty="0" smtClean="0"/>
              <a:t>kryesisht në dekadën e fundit;</a:t>
            </a:r>
          </a:p>
          <a:p>
            <a:pPr>
              <a:spcBef>
                <a:spcPts val="1800"/>
              </a:spcBef>
            </a:pPr>
            <a:r>
              <a:rPr lang="sq-AL" dirty="0" smtClean="0"/>
              <a:t>Interesi dhe </a:t>
            </a:r>
            <a:r>
              <a:rPr lang="sq-AL" sz="3000" dirty="0" smtClean="0">
                <a:solidFill>
                  <a:srgbClr val="C00000"/>
                </a:solidFill>
              </a:rPr>
              <a:t>pjesëmarrja e qytetarëve </a:t>
            </a:r>
            <a:r>
              <a:rPr lang="sq-AL" dirty="0" smtClean="0"/>
              <a:t>në vendimmarrjet për përdorimin e taksave dhe kontributeve te tyre është rritur në mënyre graduale;</a:t>
            </a:r>
          </a:p>
          <a:p>
            <a:pPr>
              <a:spcBef>
                <a:spcPts val="1800"/>
              </a:spcBef>
            </a:pPr>
            <a:r>
              <a:rPr lang="sq-AL" sz="3000" dirty="0" smtClean="0">
                <a:solidFill>
                  <a:srgbClr val="C00000"/>
                </a:solidFill>
              </a:rPr>
              <a:t>Financat</a:t>
            </a:r>
            <a:r>
              <a:rPr lang="sq-AL" dirty="0" smtClean="0"/>
              <a:t> – Faktor kyç për: </a:t>
            </a:r>
          </a:p>
          <a:p>
            <a:pPr marL="320040" lvl="1" indent="0">
              <a:spcBef>
                <a:spcPts val="1800"/>
              </a:spcBef>
              <a:buNone/>
            </a:pPr>
            <a:r>
              <a:rPr lang="en-US" dirty="0" smtClean="0"/>
              <a:t>(i) </a:t>
            </a:r>
            <a:r>
              <a:rPr lang="sq-AL" dirty="0" smtClean="0"/>
              <a:t>autonominë e pushtetit vendor dhe </a:t>
            </a:r>
          </a:p>
          <a:p>
            <a:pPr marL="320040" lvl="1" indent="0">
              <a:spcBef>
                <a:spcPts val="1800"/>
              </a:spcBef>
              <a:buNone/>
            </a:pPr>
            <a:r>
              <a:rPr lang="en-US" dirty="0" smtClean="0"/>
              <a:t>(ii) a</a:t>
            </a:r>
            <a:r>
              <a:rPr lang="sq-AL" dirty="0" smtClean="0"/>
              <a:t>ftesin</a:t>
            </a:r>
            <a:r>
              <a:rPr lang="en-US" dirty="0" smtClean="0"/>
              <a:t>ë</a:t>
            </a:r>
            <a:r>
              <a:rPr lang="sq-AL" dirty="0" smtClean="0"/>
              <a:t> për t</a:t>
            </a:r>
            <a:r>
              <a:rPr lang="en-US" dirty="0" smtClean="0"/>
              <a:t>ë</a:t>
            </a:r>
            <a:r>
              <a:rPr lang="sq-AL" dirty="0" smtClean="0"/>
              <a:t> ushtruar funksione (decentralizimi me parimin financa ndjek funksionin)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Decetralizimi Fiskal në Shqipëri</a:t>
            </a:r>
            <a:endParaRPr lang="en-US" dirty="0"/>
          </a:p>
        </p:txBody>
      </p:sp>
      <p:sp>
        <p:nvSpPr>
          <p:cNvPr id="3789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05800" cy="4572000"/>
          </a:xfrm>
        </p:spPr>
        <p:txBody>
          <a:bodyPr vert="horz">
            <a:normAutofit/>
          </a:bodyPr>
          <a:lstStyle/>
          <a:p>
            <a:pPr>
              <a:spcBef>
                <a:spcPts val="1800"/>
              </a:spcBef>
            </a:pPr>
            <a:r>
              <a:rPr lang="en-US" b="1" dirty="0" smtClean="0"/>
              <a:t>Decentralizimi </a:t>
            </a:r>
            <a:r>
              <a:rPr lang="en-US" b="1" dirty="0"/>
              <a:t>Fiskal nënkupton:</a:t>
            </a:r>
          </a:p>
          <a:p>
            <a:pPr lvl="1">
              <a:spcBef>
                <a:spcPts val="1800"/>
              </a:spcBef>
            </a:pPr>
            <a:r>
              <a:rPr lang="en-US" b="1" dirty="0"/>
              <a:t>Transferimin</a:t>
            </a:r>
            <a:r>
              <a:rPr lang="en-US" dirty="0"/>
              <a:t> e përgjegjësive dhe </a:t>
            </a:r>
            <a:r>
              <a:rPr lang="en-US" dirty="0" smtClean="0"/>
              <a:t>t</a:t>
            </a:r>
            <a:r>
              <a:rPr lang="sq-AL" dirty="0" smtClean="0"/>
              <a:t>ë</a:t>
            </a:r>
            <a:r>
              <a:rPr lang="en-US" dirty="0" smtClean="0"/>
              <a:t> drejt</a:t>
            </a:r>
            <a:r>
              <a:rPr lang="sq-AL" dirty="0" smtClean="0"/>
              <a:t>ë</a:t>
            </a:r>
            <a:r>
              <a:rPr lang="en-US" dirty="0" smtClean="0"/>
              <a:t>s </a:t>
            </a:r>
            <a:r>
              <a:rPr lang="sq-AL" dirty="0" smtClean="0"/>
              <a:t>s</a:t>
            </a:r>
            <a:r>
              <a:rPr lang="en-US" dirty="0" smtClean="0"/>
              <a:t>ë kryerje</a:t>
            </a:r>
            <a:r>
              <a:rPr lang="sq-AL" dirty="0" smtClean="0"/>
              <a:t>s</a:t>
            </a:r>
            <a:r>
              <a:rPr lang="en-US" dirty="0" smtClean="0"/>
              <a:t> </a:t>
            </a:r>
            <a:r>
              <a:rPr lang="sq-AL" dirty="0" smtClean="0"/>
              <a:t>së</a:t>
            </a:r>
            <a:r>
              <a:rPr lang="en-US" dirty="0" smtClean="0"/>
              <a:t> shpenzimev</a:t>
            </a:r>
            <a:r>
              <a:rPr lang="sq-AL" dirty="0" smtClean="0"/>
              <a:t>e;</a:t>
            </a:r>
          </a:p>
          <a:p>
            <a:pPr lvl="1">
              <a:spcBef>
                <a:spcPts val="1800"/>
              </a:spcBef>
            </a:pPr>
            <a:r>
              <a:rPr lang="sq-AL" b="1" dirty="0" smtClean="0"/>
              <a:t>Rritjen </a:t>
            </a:r>
            <a:r>
              <a:rPr lang="en-US" b="1" dirty="0" smtClean="0"/>
              <a:t>e </a:t>
            </a:r>
            <a:r>
              <a:rPr lang="en-US" b="1" dirty="0"/>
              <a:t>të ardhurave </a:t>
            </a:r>
            <a:r>
              <a:rPr lang="en-US" dirty="0"/>
              <a:t>të qeverisjes </a:t>
            </a:r>
            <a:r>
              <a:rPr lang="en-US" dirty="0" smtClean="0"/>
              <a:t>vendore</a:t>
            </a:r>
            <a:r>
              <a:rPr lang="sq-AL" dirty="0" smtClean="0"/>
              <a:t>;</a:t>
            </a:r>
            <a:endParaRPr lang="en-US" dirty="0"/>
          </a:p>
          <a:p>
            <a:pPr lvl="1">
              <a:spcBef>
                <a:spcPts val="1800"/>
              </a:spcBef>
            </a:pPr>
            <a:r>
              <a:rPr lang="en-US" b="1" dirty="0"/>
              <a:t>Autoritet i plotë </a:t>
            </a:r>
            <a:r>
              <a:rPr lang="en-US" dirty="0"/>
              <a:t>në përcaktimin/vënien e taksave dhe tarifave </a:t>
            </a:r>
            <a:r>
              <a:rPr lang="en-US" dirty="0" smtClean="0"/>
              <a:t>vendore</a:t>
            </a:r>
            <a:r>
              <a:rPr lang="sq-AL" dirty="0" smtClean="0"/>
              <a:t>;</a:t>
            </a:r>
            <a:endParaRPr lang="en-US" dirty="0"/>
          </a:p>
          <a:p>
            <a:pPr lvl="1">
              <a:spcBef>
                <a:spcPts val="1800"/>
              </a:spcBef>
            </a:pPr>
            <a:r>
              <a:rPr lang="en-US" b="1" dirty="0"/>
              <a:t>Autoritet i plotë </a:t>
            </a:r>
            <a:r>
              <a:rPr lang="en-US" dirty="0"/>
              <a:t>në marrjen e vendimeve për përdorimin e të ardhurave vendore dhe të transfertës së pakushtëzuar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Decetralizimi Fiskal në Shqipëri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153400" cy="4572000"/>
          </a:xfrm>
        </p:spPr>
        <p:txBody>
          <a:bodyPr vert="horz"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800" b="1" dirty="0" smtClean="0"/>
              <a:t>Autonomia </a:t>
            </a:r>
            <a:r>
              <a:rPr lang="en-US" sz="2800" b="1" dirty="0"/>
              <a:t>e re:</a:t>
            </a:r>
          </a:p>
          <a:p>
            <a:pPr marL="548640" lvl="2" indent="-274320">
              <a:spcBef>
                <a:spcPts val="1800"/>
              </a:spcBef>
              <a:buClr>
                <a:schemeClr val="accent1"/>
              </a:buClr>
            </a:pPr>
            <a:r>
              <a:rPr lang="en-US" sz="2400" dirty="0"/>
              <a:t>E drejta për vendosjen e taksave dhe </a:t>
            </a:r>
            <a:r>
              <a:rPr lang="en-US" sz="2400" dirty="0" smtClean="0"/>
              <a:t>tarifave</a:t>
            </a:r>
            <a:r>
              <a:rPr lang="sq-AL" sz="2400" dirty="0" smtClean="0"/>
              <a:t>;</a:t>
            </a:r>
            <a:endParaRPr lang="en-US" sz="2400" dirty="0"/>
          </a:p>
          <a:p>
            <a:pPr marL="548640" lvl="2" indent="-274320">
              <a:spcBef>
                <a:spcPts val="1800"/>
              </a:spcBef>
              <a:buClr>
                <a:schemeClr val="accent1"/>
              </a:buClr>
            </a:pPr>
            <a:r>
              <a:rPr lang="pt-BR" sz="2400" dirty="0"/>
              <a:t>Ad</a:t>
            </a:r>
            <a:r>
              <a:rPr lang="sq-AL" sz="2400" dirty="0"/>
              <a:t>o</a:t>
            </a:r>
            <a:r>
              <a:rPr lang="pt-BR" sz="2400" dirty="0"/>
              <a:t>ptimi dhe implementimi i një buxheti në kuadër të ushtrimit të funksioneve të veta</a:t>
            </a:r>
            <a:r>
              <a:rPr lang="sq-AL" sz="2400" dirty="0"/>
              <a:t>;</a:t>
            </a:r>
            <a:r>
              <a:rPr lang="en-US" sz="2400" dirty="0"/>
              <a:t> </a:t>
            </a:r>
          </a:p>
          <a:p>
            <a:pPr marL="548640" lvl="2" indent="-274320">
              <a:spcBef>
                <a:spcPts val="1800"/>
              </a:spcBef>
              <a:buClr>
                <a:schemeClr val="accent1"/>
              </a:buClr>
            </a:pPr>
            <a:r>
              <a:rPr lang="pt-BR" sz="2400" dirty="0" smtClean="0"/>
              <a:t>Kryerja </a:t>
            </a:r>
            <a:r>
              <a:rPr lang="pt-BR" sz="2400" dirty="0"/>
              <a:t>e shpenzimeve në kuadër të ushtrimit të funksioneve të </a:t>
            </a:r>
            <a:r>
              <a:rPr lang="pt-BR" sz="2400" dirty="0" smtClean="0"/>
              <a:t>veta</a:t>
            </a:r>
            <a:r>
              <a:rPr lang="sq-AL" sz="2400" dirty="0" smtClean="0"/>
              <a:t>;</a:t>
            </a:r>
            <a:endParaRPr lang="en-US" sz="2400" dirty="0"/>
          </a:p>
          <a:p>
            <a:pPr marL="548640" lvl="2" indent="-274320">
              <a:spcBef>
                <a:spcPts val="1800"/>
              </a:spcBef>
              <a:buClr>
                <a:schemeClr val="accent1"/>
              </a:buClr>
            </a:pPr>
            <a:r>
              <a:rPr lang="en-US" sz="2400" dirty="0" smtClean="0"/>
              <a:t>Autoritet </a:t>
            </a:r>
            <a:r>
              <a:rPr lang="en-US" sz="2400" dirty="0"/>
              <a:t>i plotë në përcaktimin e nivelit të shpenzimeve për t’u </a:t>
            </a:r>
            <a:r>
              <a:rPr lang="en-US" sz="2400" dirty="0" err="1" smtClean="0"/>
              <a:t>kryer</a:t>
            </a:r>
            <a:r>
              <a:rPr lang="sq-AL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Baza Ligjore e Decentralizimit Fiskal</a:t>
            </a:r>
            <a:endParaRPr lang="en-US" dirty="0"/>
          </a:p>
        </p:txBody>
      </p:sp>
      <p:sp>
        <p:nvSpPr>
          <p:cNvPr id="2765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it-IT" dirty="0" smtClean="0"/>
              <a:t>Kuadri </a:t>
            </a:r>
            <a:r>
              <a:rPr lang="sq-AL" dirty="0" smtClean="0"/>
              <a:t>l</a:t>
            </a:r>
            <a:r>
              <a:rPr lang="it-IT" dirty="0" smtClean="0"/>
              <a:t>igjor i lejon qeverisjes vendore</a:t>
            </a:r>
            <a:r>
              <a:rPr lang="sq-AL" dirty="0" smtClean="0"/>
              <a:t> </a:t>
            </a:r>
            <a:r>
              <a:rPr lang="sq-AL" b="1" dirty="0" smtClean="0"/>
              <a:t>t</a:t>
            </a:r>
            <a:r>
              <a:rPr lang="it-IT" b="1" dirty="0" smtClean="0"/>
              <a:t>ë drejtën për të</a:t>
            </a:r>
            <a:r>
              <a:rPr lang="sq-AL" b="1" dirty="0" smtClean="0"/>
              <a:t> krijuar të</a:t>
            </a:r>
            <a:r>
              <a:rPr lang="it-IT" b="1" dirty="0" smtClean="0"/>
              <a:t> ardhura</a:t>
            </a:r>
            <a:r>
              <a:rPr lang="it-IT" dirty="0" smtClean="0"/>
              <a:t> nga:</a:t>
            </a:r>
          </a:p>
          <a:p>
            <a:pPr lvl="2">
              <a:spcBef>
                <a:spcPts val="1800"/>
              </a:spcBef>
            </a:pPr>
            <a:r>
              <a:rPr lang="en-US" sz="2400" dirty="0" err="1" smtClean="0"/>
              <a:t>Taksat</a:t>
            </a:r>
            <a:r>
              <a:rPr lang="en-US" sz="2400" dirty="0" smtClean="0"/>
              <a:t> </a:t>
            </a:r>
            <a:r>
              <a:rPr lang="en-US" sz="2400" dirty="0" err="1" smtClean="0"/>
              <a:t>vendore</a:t>
            </a:r>
            <a:r>
              <a:rPr lang="sq-AL" sz="2400" dirty="0"/>
              <a:t>;</a:t>
            </a:r>
            <a:endParaRPr lang="en-US" sz="2400" dirty="0" smtClean="0"/>
          </a:p>
          <a:p>
            <a:pPr lvl="2">
              <a:spcBef>
                <a:spcPts val="1800"/>
              </a:spcBef>
            </a:pPr>
            <a:r>
              <a:rPr lang="en-US" sz="2400" dirty="0" err="1" smtClean="0"/>
              <a:t>Tarifat</a:t>
            </a:r>
            <a:r>
              <a:rPr lang="en-US" sz="2400" dirty="0" smtClean="0"/>
              <a:t> </a:t>
            </a:r>
            <a:r>
              <a:rPr lang="en-US" sz="2400" dirty="0" err="1" smtClean="0"/>
              <a:t>vendore</a:t>
            </a:r>
            <a:r>
              <a:rPr lang="sq-AL" sz="2400" dirty="0" smtClean="0"/>
              <a:t>;</a:t>
            </a:r>
            <a:endParaRPr lang="en-US" sz="2400" dirty="0" smtClean="0"/>
          </a:p>
          <a:p>
            <a:pPr lvl="2">
              <a:spcBef>
                <a:spcPts val="1800"/>
              </a:spcBef>
            </a:pP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 smtClean="0"/>
              <a:t>ardhura</a:t>
            </a:r>
            <a:r>
              <a:rPr lang="en-US" sz="2400" dirty="0" smtClean="0"/>
              <a:t> </a:t>
            </a:r>
            <a:r>
              <a:rPr lang="en-US" sz="2400" dirty="0" err="1" smtClean="0"/>
              <a:t>nga</a:t>
            </a:r>
            <a:r>
              <a:rPr lang="en-US" sz="2400" dirty="0" smtClean="0"/>
              <a:t> </a:t>
            </a:r>
            <a:r>
              <a:rPr lang="en-US" sz="2400" dirty="0" err="1" smtClean="0"/>
              <a:t>aktiviteti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ekonomik</a:t>
            </a:r>
            <a:r>
              <a:rPr lang="sq-AL" sz="2400" dirty="0" smtClean="0"/>
              <a:t>;</a:t>
            </a:r>
            <a:endParaRPr lang="en-US" sz="2400" dirty="0" smtClean="0"/>
          </a:p>
          <a:p>
            <a:pPr lvl="2">
              <a:spcBef>
                <a:spcPts val="1800"/>
              </a:spcBef>
            </a:pPr>
            <a:r>
              <a:rPr lang="en-US" sz="2400" dirty="0" err="1" smtClean="0"/>
              <a:t>Transferat</a:t>
            </a:r>
            <a:r>
              <a:rPr lang="en-US" sz="2400" dirty="0" smtClean="0"/>
              <a:t> </a:t>
            </a:r>
            <a:r>
              <a:rPr lang="en-US" sz="2400" dirty="0" err="1" smtClean="0"/>
              <a:t>qeveritare</a:t>
            </a:r>
            <a:r>
              <a:rPr lang="sq-AL" sz="2400" dirty="0" smtClean="0"/>
              <a:t>;</a:t>
            </a:r>
            <a:endParaRPr lang="en-US" sz="2400" dirty="0" smtClean="0"/>
          </a:p>
          <a:p>
            <a:pPr lvl="2">
              <a:spcBef>
                <a:spcPts val="1800"/>
              </a:spcBef>
            </a:pPr>
            <a:r>
              <a:rPr lang="en-US" sz="2400" dirty="0" err="1" smtClean="0"/>
              <a:t>Huamarrj</a:t>
            </a:r>
            <a:r>
              <a:rPr lang="sq-AL" sz="2400" dirty="0" smtClean="0"/>
              <a:t>a</a:t>
            </a:r>
            <a:r>
              <a:rPr lang="en-US" sz="2400" dirty="0" smtClean="0"/>
              <a:t>.</a:t>
            </a:r>
            <a:endParaRPr lang="it-IT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sq-AL" dirty="0" smtClean="0"/>
              <a:t>Periudha tranzitore -</a:t>
            </a:r>
            <a:br>
              <a:rPr lang="sq-AL" dirty="0" smtClean="0"/>
            </a:br>
            <a:r>
              <a:rPr lang="sq-AL" sz="3100" dirty="0" smtClean="0"/>
              <a:t>Probleme që kërkojnë zgjidhje imediate</a:t>
            </a:r>
            <a:endParaRPr lang="sq-AL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05800" cy="5029200"/>
          </a:xfrm>
        </p:spPr>
        <p:txBody>
          <a:bodyPr>
            <a:normAutofit fontScale="92500" lnSpcReduction="20000"/>
          </a:bodyPr>
          <a:lstStyle/>
          <a:p>
            <a:pPr lvl="0">
              <a:spcBef>
                <a:spcPts val="1800"/>
              </a:spcBef>
            </a:pPr>
            <a:r>
              <a:rPr lang="sq-AL" b="1" dirty="0" smtClean="0"/>
              <a:t>Buxheti i vitit 2015</a:t>
            </a:r>
            <a:r>
              <a:rPr lang="sq-AL" dirty="0" smtClean="0"/>
              <a:t>.</a:t>
            </a:r>
            <a:endParaRPr lang="en-US" dirty="0" smtClean="0"/>
          </a:p>
          <a:p>
            <a:pPr lvl="1">
              <a:spcBef>
                <a:spcPts val="1800"/>
              </a:spcBef>
            </a:pPr>
            <a:r>
              <a:rPr lang="sq-AL" dirty="0" smtClean="0"/>
              <a:t>Si do të shpërndahet </a:t>
            </a:r>
            <a:r>
              <a:rPr lang="sq-AL" dirty="0" smtClean="0">
                <a:solidFill>
                  <a:srgbClr val="C00000"/>
                </a:solidFill>
              </a:rPr>
              <a:t>transferta e pakushtëzuar </a:t>
            </a:r>
            <a:r>
              <a:rPr lang="sq-AL" dirty="0" smtClean="0"/>
              <a:t>për njësitë vendore?</a:t>
            </a:r>
            <a:endParaRPr lang="en-US" dirty="0" smtClean="0"/>
          </a:p>
          <a:p>
            <a:pPr lvl="1">
              <a:spcBef>
                <a:spcPts val="1800"/>
              </a:spcBef>
            </a:pPr>
            <a:r>
              <a:rPr lang="sq-AL" dirty="0" smtClean="0"/>
              <a:t>Çfarë do të bëhet me </a:t>
            </a:r>
            <a:r>
              <a:rPr lang="sq-AL" dirty="0" smtClean="0">
                <a:solidFill>
                  <a:srgbClr val="C00000"/>
                </a:solidFill>
              </a:rPr>
              <a:t>investimet në vazhdim </a:t>
            </a:r>
            <a:r>
              <a:rPr lang="sq-AL" dirty="0" smtClean="0"/>
              <a:t>të filluara para vitit 2015?</a:t>
            </a:r>
            <a:endParaRPr lang="en-US" dirty="0" smtClean="0"/>
          </a:p>
          <a:p>
            <a:pPr lvl="1">
              <a:spcBef>
                <a:spcPts val="1800"/>
              </a:spcBef>
            </a:pPr>
            <a:r>
              <a:rPr lang="sq-AL" dirty="0" smtClean="0"/>
              <a:t>Si do të procedohet me </a:t>
            </a:r>
            <a:r>
              <a:rPr lang="sq-AL" dirty="0" smtClean="0">
                <a:solidFill>
                  <a:srgbClr val="C00000"/>
                </a:solidFill>
              </a:rPr>
              <a:t>investimet e reja </a:t>
            </a:r>
            <a:r>
              <a:rPr lang="sq-AL" dirty="0" smtClean="0"/>
              <a:t>për vitin 2015?</a:t>
            </a:r>
            <a:endParaRPr lang="en-US" dirty="0" smtClean="0"/>
          </a:p>
          <a:p>
            <a:pPr lvl="1">
              <a:spcBef>
                <a:spcPts val="1800"/>
              </a:spcBef>
            </a:pPr>
            <a:r>
              <a:rPr lang="sq-AL" dirty="0" smtClean="0"/>
              <a:t>Si do veprohet me </a:t>
            </a:r>
            <a:r>
              <a:rPr lang="sq-AL" dirty="0" smtClean="0">
                <a:solidFill>
                  <a:srgbClr val="C00000"/>
                </a:solidFill>
              </a:rPr>
              <a:t>kontratat e lidhura </a:t>
            </a:r>
            <a:r>
              <a:rPr lang="sq-AL" dirty="0" smtClean="0"/>
              <a:t>për shërbimet publike sidomos për pastrim-gjelbërimin?</a:t>
            </a:r>
            <a:endParaRPr lang="en-US" dirty="0" smtClean="0"/>
          </a:p>
          <a:p>
            <a:pPr lvl="1">
              <a:spcBef>
                <a:spcPts val="1800"/>
              </a:spcBef>
            </a:pPr>
            <a:r>
              <a:rPr lang="sq-AL" dirty="0" smtClean="0"/>
              <a:t>Si do veprohet me </a:t>
            </a:r>
            <a:r>
              <a:rPr lang="sq-AL" dirty="0" smtClean="0">
                <a:solidFill>
                  <a:srgbClr val="C00000"/>
                </a:solidFill>
              </a:rPr>
              <a:t>kontratat e reja </a:t>
            </a:r>
            <a:r>
              <a:rPr lang="sq-AL" dirty="0" smtClean="0"/>
              <a:t>për shërbimet publike kryesisht për pastrim gjelbërimin?</a:t>
            </a:r>
            <a:endParaRPr lang="en-US" dirty="0" smtClean="0"/>
          </a:p>
          <a:p>
            <a:pPr lvl="1">
              <a:spcBef>
                <a:spcPts val="1800"/>
              </a:spcBef>
            </a:pPr>
            <a:r>
              <a:rPr lang="sq-AL" dirty="0" smtClean="0"/>
              <a:t>Si do procedohet për </a:t>
            </a:r>
            <a:r>
              <a:rPr lang="sq-AL" dirty="0" smtClean="0">
                <a:solidFill>
                  <a:srgbClr val="C00000"/>
                </a:solidFill>
              </a:rPr>
              <a:t>projektet e huaja </a:t>
            </a:r>
            <a:r>
              <a:rPr lang="sq-AL" dirty="0" smtClean="0"/>
              <a:t>në vazhdim dhe ato të reja?</a:t>
            </a:r>
            <a:endParaRPr lang="en-US" dirty="0" smtClean="0"/>
          </a:p>
          <a:p>
            <a:pPr lvl="1">
              <a:spcBef>
                <a:spcPts val="1800"/>
              </a:spcBef>
            </a:pPr>
            <a:r>
              <a:rPr lang="sq-AL" dirty="0" smtClean="0"/>
              <a:t>Si do procedohet me </a:t>
            </a:r>
            <a:r>
              <a:rPr lang="sq-AL" dirty="0" smtClean="0">
                <a:solidFill>
                  <a:srgbClr val="C00000"/>
                </a:solidFill>
              </a:rPr>
              <a:t>huatë, nënhuatë dhe kreditë </a:t>
            </a:r>
            <a:r>
              <a:rPr lang="sq-AL" dirty="0" smtClean="0"/>
              <a:t>që ka marrë pushteti vendor?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sq-AL" dirty="0" smtClean="0"/>
              <a:t>Buxheti i vitit 2015</a:t>
            </a:r>
            <a:endParaRPr lang="sq-A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686800" cy="5181600"/>
          </a:xfrm>
        </p:spPr>
        <p:txBody>
          <a:bodyPr>
            <a:normAutofit/>
          </a:bodyPr>
          <a:lstStyle/>
          <a:p>
            <a:pPr lvl="0">
              <a:spcBef>
                <a:spcPts val="1200"/>
              </a:spcBef>
            </a:pPr>
            <a:r>
              <a:rPr lang="sq-AL" sz="2400" dirty="0" smtClean="0">
                <a:solidFill>
                  <a:srgbClr val="C00000"/>
                </a:solidFill>
              </a:rPr>
              <a:t>Transferta e pakushtëzuar</a:t>
            </a:r>
            <a:r>
              <a:rPr lang="sq-AL" sz="2400" dirty="0" smtClean="0"/>
              <a:t>, për vitin 2015:</a:t>
            </a:r>
          </a:p>
          <a:p>
            <a:pPr marL="777240" lvl="1" indent="-457200">
              <a:spcBef>
                <a:spcPts val="1200"/>
              </a:spcBef>
              <a:buFont typeface="+mj-lt"/>
              <a:buAutoNum type="arabicPeriod"/>
            </a:pPr>
            <a:r>
              <a:rPr lang="sq-AL" dirty="0" smtClean="0"/>
              <a:t>do të shpërndahet për </a:t>
            </a:r>
            <a:r>
              <a:rPr lang="sq-AL" dirty="0" smtClean="0">
                <a:solidFill>
                  <a:srgbClr val="C00000"/>
                </a:solidFill>
              </a:rPr>
              <a:t>373 NJQV</a:t>
            </a:r>
            <a:r>
              <a:rPr lang="sq-AL" dirty="0" smtClean="0"/>
              <a:t>, </a:t>
            </a:r>
            <a:r>
              <a:rPr lang="sq-AL" dirty="0" smtClean="0">
                <a:solidFill>
                  <a:srgbClr val="C00000"/>
                </a:solidFill>
              </a:rPr>
              <a:t>me të njëjtat kritere të përdorura deri tani</a:t>
            </a:r>
            <a:r>
              <a:rPr lang="sq-AL" dirty="0" smtClean="0"/>
              <a:t>, por duke rifreskuar të dhënat për popullsinë, kapacitetet fiskale dhe tregues të tjerë të varfërisë.</a:t>
            </a:r>
            <a:endParaRPr lang="en-US" dirty="0" smtClean="0"/>
          </a:p>
          <a:p>
            <a:pPr marL="777240" lvl="1" indent="-457200">
              <a:spcBef>
                <a:spcPts val="1200"/>
              </a:spcBef>
              <a:buFont typeface="+mj-lt"/>
              <a:buAutoNum type="arabicPeriod"/>
            </a:pPr>
            <a:r>
              <a:rPr lang="sq-AL" dirty="0" smtClean="0"/>
              <a:t>do të jetë </a:t>
            </a:r>
            <a:r>
              <a:rPr lang="sq-AL" dirty="0" smtClean="0">
                <a:solidFill>
                  <a:srgbClr val="C00000"/>
                </a:solidFill>
              </a:rPr>
              <a:t>e ndarë në muaj dhe në tremujorë</a:t>
            </a:r>
            <a:r>
              <a:rPr lang="en-US" dirty="0" smtClean="0"/>
              <a:t>,</a:t>
            </a:r>
            <a:r>
              <a:rPr lang="sq-AL" dirty="0" smtClean="0"/>
              <a:t> </a:t>
            </a:r>
            <a:endParaRPr lang="en-US" dirty="0" smtClean="0"/>
          </a:p>
          <a:p>
            <a:pPr>
              <a:spcBef>
                <a:spcPts val="1200"/>
              </a:spcBef>
            </a:pPr>
            <a:r>
              <a:rPr lang="sq-AL" sz="2400" dirty="0" smtClean="0">
                <a:solidFill>
                  <a:srgbClr val="C00000"/>
                </a:solidFill>
              </a:rPr>
              <a:t>Verifikimi dhe çertifikimi i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sq-AL" sz="2400" dirty="0" smtClean="0">
                <a:solidFill>
                  <a:srgbClr val="C00000"/>
                </a:solidFill>
              </a:rPr>
              <a:t>shpenzimeve </a:t>
            </a:r>
            <a:r>
              <a:rPr lang="sq-AL" sz="2400" dirty="0" smtClean="0"/>
              <a:t>të njësive të qeverisjes vendore, </a:t>
            </a:r>
            <a:r>
              <a:rPr lang="en-US" sz="2400" dirty="0" smtClean="0"/>
              <a:t>do </a:t>
            </a:r>
            <a:r>
              <a:rPr lang="sq-AL" sz="2400" dirty="0" smtClean="0"/>
              <a:t>ti delegohet Prefektit të Qarkut </a:t>
            </a:r>
            <a:r>
              <a:rPr lang="en-US" sz="2400" dirty="0" err="1" smtClean="0"/>
              <a:t>dhe</a:t>
            </a:r>
            <a:r>
              <a:rPr lang="sq-AL" sz="2400" dirty="0" smtClean="0"/>
              <a:t> Degës së Thesarit</a:t>
            </a:r>
            <a:r>
              <a:rPr lang="en-US" sz="2400" dirty="0" smtClean="0"/>
              <a:t>,</a:t>
            </a:r>
          </a:p>
          <a:p>
            <a:pPr>
              <a:spcBef>
                <a:spcPts val="1200"/>
              </a:spcBef>
            </a:pPr>
            <a:r>
              <a:rPr lang="sq-AL" sz="2400" dirty="0" smtClean="0"/>
              <a:t>Procedura dhe detajet për kryerjen e këtyre detyrave d</a:t>
            </a:r>
            <a:r>
              <a:rPr lang="en-US" sz="2400" dirty="0" smtClean="0"/>
              <a:t>o</a:t>
            </a:r>
            <a:r>
              <a:rPr lang="sq-AL" sz="2400" dirty="0" smtClean="0"/>
              <a:t> të saktësohen dhe shpjegohen nëpërmjet udhëzimit të zbatimit të buxhetit të vitit 2015, ose nëpërmjet një udhëzimi të posaçëm, specifik për këtë periudhë tranzitore.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algn="ctr"/>
            <a:r>
              <a:rPr lang="sq-AL" dirty="0" smtClean="0"/>
              <a:t>Buxheti i vitit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458200" cy="51054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sq-AL" sz="2400" dirty="0" smtClean="0">
                <a:solidFill>
                  <a:srgbClr val="C00000"/>
                </a:solidFill>
              </a:rPr>
              <a:t>Investimet në vazhdim </a:t>
            </a:r>
            <a:r>
              <a:rPr lang="sq-AL" sz="2400" dirty="0" smtClean="0"/>
              <a:t>d</a:t>
            </a:r>
            <a:r>
              <a:rPr lang="en-US" sz="2400" dirty="0" smtClean="0"/>
              <a:t>o</a:t>
            </a:r>
            <a:r>
              <a:rPr lang="sq-AL" sz="2400" dirty="0" smtClean="0"/>
              <a:t> të verifikohen nga Prefekti i Qarkut dhe Dega e Thesarit për ligjshmërinë e tyre, duke synuar shmangien e krijimit të detyrimeve të prapambetura. </a:t>
            </a:r>
            <a:endParaRPr lang="en-US" sz="2400" dirty="0" smtClean="0"/>
          </a:p>
          <a:p>
            <a:pPr>
              <a:spcBef>
                <a:spcPts val="1800"/>
              </a:spcBef>
            </a:pPr>
            <a:r>
              <a:rPr lang="sq-AL" sz="2400" dirty="0" smtClean="0">
                <a:solidFill>
                  <a:srgbClr val="C00000"/>
                </a:solidFill>
              </a:rPr>
              <a:t>Investimet e reja </a:t>
            </a:r>
            <a:r>
              <a:rPr lang="sq-AL" sz="2400" dirty="0" smtClean="0"/>
              <a:t>d</a:t>
            </a:r>
            <a:r>
              <a:rPr lang="en-US" sz="2400" dirty="0" smtClean="0"/>
              <a:t>o</a:t>
            </a:r>
            <a:r>
              <a:rPr lang="sq-AL" sz="2400" dirty="0" smtClean="0"/>
              <a:t> të konfirmohen nga Prefekti i Qarkut dhe Dega e Thesarit.</a:t>
            </a:r>
            <a:endParaRPr lang="en-US" sz="2400" dirty="0" smtClean="0"/>
          </a:p>
          <a:p>
            <a:pPr>
              <a:spcBef>
                <a:spcPts val="1800"/>
              </a:spcBef>
            </a:pPr>
            <a:r>
              <a:rPr lang="sq-AL" sz="2400" dirty="0" smtClean="0">
                <a:solidFill>
                  <a:srgbClr val="C00000"/>
                </a:solidFill>
              </a:rPr>
              <a:t>Kontratat e lidhura më parë për shërbimet publike</a:t>
            </a:r>
            <a:r>
              <a:rPr lang="sq-AL" sz="2400" dirty="0" smtClean="0"/>
              <a:t>, sidomos për pastrim-gjelbërim d</a:t>
            </a:r>
            <a:r>
              <a:rPr lang="en-US" sz="2400" dirty="0" smtClean="0"/>
              <a:t>o</a:t>
            </a:r>
            <a:r>
              <a:rPr lang="sq-AL" sz="2400" dirty="0" smtClean="0"/>
              <a:t> të vazhdojnë të likuidohen </a:t>
            </a:r>
            <a:r>
              <a:rPr lang="sq-AL" sz="2400" dirty="0" smtClean="0">
                <a:solidFill>
                  <a:srgbClr val="C00000"/>
                </a:solidFill>
              </a:rPr>
              <a:t>por</a:t>
            </a:r>
            <a:r>
              <a:rPr lang="sq-AL" sz="2400" dirty="0" smtClean="0"/>
              <a:t>, </a:t>
            </a:r>
            <a:r>
              <a:rPr lang="sq-AL" sz="2400" u="sng" dirty="0" smtClean="0"/>
              <a:t>njësitë e qeverisjes vendore duhet të raportojnë tek Prefekti i Qarkut dhe Dega e Thesarit</a:t>
            </a:r>
            <a:r>
              <a:rPr lang="sq-AL" sz="2400" dirty="0" smtClean="0"/>
              <a:t> për tipet e këtyre kontratave, kohën e lidhjes dhe të mbarimit të tyre, mënyrën dhe afatet e likujdimeve, etj.</a:t>
            </a:r>
            <a:endParaRPr lang="en-US" sz="2400" dirty="0" smtClean="0"/>
          </a:p>
          <a:p>
            <a:pPr>
              <a:spcBef>
                <a:spcPts val="1800"/>
              </a:spcBef>
            </a:pPr>
            <a:endParaRPr lang="en-US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643</TotalTime>
  <Words>2089</Words>
  <Application>Microsoft Office PowerPoint</Application>
  <PresentationFormat>On-screen Show (4:3)</PresentationFormat>
  <Paragraphs>152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Equity</vt:lpstr>
      <vt:lpstr>DECENTRALIZIMI FISKAL,  SFIDAT DHE MUNDESITË</vt:lpstr>
      <vt:lpstr>Përmbajtja</vt:lpstr>
      <vt:lpstr> Decentralizimi </vt:lpstr>
      <vt:lpstr>Decetralizimi Fiskal në Shqipëri</vt:lpstr>
      <vt:lpstr>Decetralizimi Fiskal në Shqipëri</vt:lpstr>
      <vt:lpstr>Baza Ligjore e Decentralizimit Fiskal</vt:lpstr>
      <vt:lpstr>Periudha tranzitore - Probleme që kërkojnë zgjidhje imediate</vt:lpstr>
      <vt:lpstr>Buxheti i vitit 2015</vt:lpstr>
      <vt:lpstr>Buxheti i vitit 2015</vt:lpstr>
      <vt:lpstr>Buxheti i vitit 2015</vt:lpstr>
      <vt:lpstr>Qarqet</vt:lpstr>
      <vt:lpstr>Menaxhimi Financiar</vt:lpstr>
      <vt:lpstr>Decentralizimi fiskal- domosdoshëritë</vt:lpstr>
      <vt:lpstr>Formula e shpërndarjes  së transfertës së pakushtëzuar</vt:lpstr>
      <vt:lpstr>Problemet e hasura</vt:lpstr>
      <vt:lpstr>Formula e re</vt:lpstr>
      <vt:lpstr>Taksat e ndara</vt:lpstr>
      <vt:lpstr>Taksa mbi pasurinë</vt:lpstr>
      <vt:lpstr>Taksa mbi pasurinë</vt:lpstr>
      <vt:lpstr>Të ardhura të tjera</vt:lpstr>
      <vt:lpstr>Huamarrja vendore</vt:lpstr>
      <vt:lpstr>Ligji integral i financave vendore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fran.brahimi</dc:creator>
  <cp:lastModifiedBy>fran.brahimi</cp:lastModifiedBy>
  <cp:revision>77</cp:revision>
  <dcterms:created xsi:type="dcterms:W3CDTF">2014-03-13T12:00:13Z</dcterms:created>
  <dcterms:modified xsi:type="dcterms:W3CDTF">2014-09-11T11:21:33Z</dcterms:modified>
</cp:coreProperties>
</file>